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0" r:id="rId5"/>
    <p:sldId id="261" r:id="rId6"/>
    <p:sldId id="271" r:id="rId7"/>
    <p:sldId id="262" r:id="rId8"/>
    <p:sldId id="272" r:id="rId9"/>
    <p:sldId id="263" r:id="rId10"/>
    <p:sldId id="264" r:id="rId11"/>
    <p:sldId id="265" r:id="rId12"/>
    <p:sldId id="267" r:id="rId13"/>
    <p:sldId id="266" r:id="rId14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84" y="-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ĺžnik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sk-SK" smtClean="0"/>
              <a:t>Kliknite sem a upravte štýl predlohy podnadpisov.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7. 10. 2016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0" name="Obdĺžnik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comb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7. 10. 2016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>
    <p:comb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ĺžnik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bdĺžnik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7. 10. 2016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>
    <p:comb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7. 10. 2016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>
    <p:comb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ĺžnik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Obdĺžnik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7. 10. 2016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comb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7. 10. 2016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>
    <p:comb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7. 10. 2016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>
    <p:comb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7. 10. 2016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>
    <p:comb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7. 10. 2016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>
    <p:comb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7. 10. 2016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2" name="Obdĺžnik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bdĺžnik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comb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sk-SK" smtClean="0"/>
              <a:t>Ak chcete pridať obrázok, kliknite na ikonu</a:t>
            </a:r>
            <a:endParaRPr kumimoji="0" lang="en-US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6A812B65-9A1B-42FF-8DDA-365A2B0950AF}" type="datetimeFigureOut">
              <a:rPr lang="sk-SK" smtClean="0"/>
              <a:pPr/>
              <a:t>7. 10. 2016</a:t>
            </a:fld>
            <a:endParaRPr lang="sk-SK"/>
          </a:p>
        </p:txBody>
      </p:sp>
      <p:sp>
        <p:nvSpPr>
          <p:cNvPr id="11" name="Obdĺžnik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bdĺžnik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comb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ĺžnik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Obdĺžnik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  <a:p>
            <a:pPr lvl="1" eaLnBrk="1" latinLnBrk="0" hangingPunct="1"/>
            <a:r>
              <a:rPr kumimoji="0" lang="sk-SK" smtClean="0"/>
              <a:t>Druhá úroveň</a:t>
            </a:r>
          </a:p>
          <a:p>
            <a:pPr lvl="2" eaLnBrk="1" latinLnBrk="0" hangingPunct="1"/>
            <a:r>
              <a:rPr kumimoji="0" lang="sk-SK" smtClean="0"/>
              <a:t>Tretia úroveň</a:t>
            </a:r>
          </a:p>
          <a:p>
            <a:pPr lvl="3" eaLnBrk="1" latinLnBrk="0" hangingPunct="1"/>
            <a:r>
              <a:rPr kumimoji="0" lang="sk-SK" smtClean="0"/>
              <a:t>Štvrtá úroveň</a:t>
            </a:r>
          </a:p>
          <a:p>
            <a:pPr lvl="4" eaLnBrk="1" latinLnBrk="0" hangingPunct="1"/>
            <a:r>
              <a:rPr kumimoji="0"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6A812B65-9A1B-42FF-8DDA-365A2B0950AF}" type="datetimeFigureOut">
              <a:rPr lang="sk-SK" smtClean="0"/>
              <a:pPr/>
              <a:t>7. 10. 2016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comb/>
  </p:transition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k-SK" sz="9600" dirty="0" smtClean="0">
                <a:latin typeface="Arial Narrow" pitchFamily="34" charset="0"/>
                <a:cs typeface="Aharoni" pitchFamily="2" charset="-79"/>
              </a:rPr>
              <a:t>MODERNA</a:t>
            </a:r>
            <a:endParaRPr lang="sk-SK" sz="9600" dirty="0">
              <a:latin typeface="Arial Narrow" pitchFamily="34" charset="0"/>
              <a:cs typeface="Aharoni" pitchFamily="2" charset="-79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k-SK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793862"/>
          </a:xfrm>
        </p:spPr>
        <p:txBody>
          <a:bodyPr>
            <a:normAutofit fontScale="90000"/>
          </a:bodyPr>
          <a:lstStyle/>
          <a:p>
            <a:r>
              <a:rPr lang="sk-SK" dirty="0" smtClean="0">
                <a:latin typeface="Arial Narrow" pitchFamily="34" charset="0"/>
              </a:rPr>
              <a:t>CHARLES BAUDELAIRE (1821 – 1867)</a:t>
            </a:r>
            <a:r>
              <a:rPr lang="sk-SK" dirty="0" smtClean="0"/>
              <a:t/>
            </a:r>
            <a:br>
              <a:rPr lang="sk-SK" dirty="0" smtClean="0"/>
            </a:b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0" y="1524000"/>
            <a:ext cx="5410200" cy="5562600"/>
          </a:xfrm>
        </p:spPr>
        <p:txBody>
          <a:bodyPr>
            <a:normAutofit/>
          </a:bodyPr>
          <a:lstStyle/>
          <a:p>
            <a:r>
              <a:rPr lang="sk-SK" dirty="0" smtClean="0">
                <a:latin typeface="Arial Narrow" pitchFamily="34" charset="0"/>
              </a:rPr>
              <a:t>Bol jedným z tzv. prekliatych básnikov a zároveň </a:t>
            </a:r>
            <a:r>
              <a:rPr lang="sk-SK" b="1" dirty="0" smtClean="0">
                <a:latin typeface="Arial Narrow" pitchFamily="34" charset="0"/>
              </a:rPr>
              <a:t>najvýznamnejším predstaviteľom svetového symbolizmu</a:t>
            </a:r>
            <a:r>
              <a:rPr lang="sk-SK" dirty="0" smtClean="0">
                <a:latin typeface="Arial Narrow" pitchFamily="34" charset="0"/>
              </a:rPr>
              <a:t>.</a:t>
            </a:r>
          </a:p>
          <a:p>
            <a:r>
              <a:rPr lang="sk-SK" dirty="0" smtClean="0">
                <a:latin typeface="Arial Narrow" pitchFamily="34" charset="0"/>
              </a:rPr>
              <a:t>Jeho zbierka </a:t>
            </a:r>
            <a:r>
              <a:rPr lang="sk-SK" b="1" u="sng" dirty="0" smtClean="0">
                <a:solidFill>
                  <a:srgbClr val="0000CC"/>
                </a:solidFill>
                <a:latin typeface="Arial Narrow" pitchFamily="34" charset="0"/>
              </a:rPr>
              <a:t>Kvety zla</a:t>
            </a:r>
            <a:r>
              <a:rPr lang="sk-SK" b="1" dirty="0" smtClean="0">
                <a:solidFill>
                  <a:srgbClr val="0000CC"/>
                </a:solidFill>
                <a:latin typeface="Arial Narrow" pitchFamily="34" charset="0"/>
              </a:rPr>
              <a:t> </a:t>
            </a:r>
            <a:r>
              <a:rPr lang="sk-SK" dirty="0" smtClean="0">
                <a:latin typeface="Arial Narrow" pitchFamily="34" charset="0"/>
              </a:rPr>
              <a:t>znamenala nástup novej, modernej literatúry.</a:t>
            </a:r>
          </a:p>
          <a:p>
            <a:r>
              <a:rPr lang="sk-SK" dirty="0" smtClean="0">
                <a:latin typeface="Arial Narrow" pitchFamily="34" charset="0"/>
              </a:rPr>
              <a:t>Zaujal v nej </a:t>
            </a:r>
            <a:r>
              <a:rPr lang="sk-SK" b="1" dirty="0" smtClean="0">
                <a:latin typeface="Arial Narrow" pitchFamily="34" charset="0"/>
              </a:rPr>
              <a:t>provokatívny </a:t>
            </a:r>
            <a:r>
              <a:rPr lang="sk-SK" b="1" dirty="0" err="1" smtClean="0">
                <a:latin typeface="Arial Narrow" pitchFamily="34" charset="0"/>
              </a:rPr>
              <a:t>protimeštiacky</a:t>
            </a:r>
            <a:r>
              <a:rPr lang="sk-SK" b="1" dirty="0" smtClean="0">
                <a:latin typeface="Arial Narrow" pitchFamily="34" charset="0"/>
              </a:rPr>
              <a:t> postoj</a:t>
            </a:r>
            <a:r>
              <a:rPr lang="sk-SK" dirty="0" smtClean="0">
                <a:latin typeface="Arial Narrow" pitchFamily="34" charset="0"/>
              </a:rPr>
              <a:t>. </a:t>
            </a:r>
          </a:p>
          <a:p>
            <a:r>
              <a:rPr lang="sk-SK" dirty="0" smtClean="0">
                <a:latin typeface="Arial Narrow" pitchFamily="34" charset="0"/>
              </a:rPr>
              <a:t>Spoločnosť pobúril básnikov </a:t>
            </a:r>
            <a:r>
              <a:rPr lang="sk-SK" b="1" dirty="0" smtClean="0">
                <a:latin typeface="Arial Narrow" pitchFamily="34" charset="0"/>
              </a:rPr>
              <a:t>cynizmus</a:t>
            </a:r>
            <a:r>
              <a:rPr lang="sk-SK" dirty="0" smtClean="0">
                <a:latin typeface="Arial Narrow" pitchFamily="34" charset="0"/>
              </a:rPr>
              <a:t> a skutočnosť, že </a:t>
            </a:r>
            <a:r>
              <a:rPr lang="sk-SK" b="1" dirty="0" smtClean="0">
                <a:latin typeface="Arial Narrow" pitchFamily="34" charset="0"/>
              </a:rPr>
              <a:t>hľadal krásu v ošklivosti</a:t>
            </a:r>
            <a:r>
              <a:rPr lang="sk-SK" dirty="0" smtClean="0">
                <a:latin typeface="Arial Narrow" pitchFamily="34" charset="0"/>
              </a:rPr>
              <a:t>. </a:t>
            </a:r>
            <a:endParaRPr lang="sk-SK" dirty="0">
              <a:latin typeface="Arial Narrow" pitchFamily="34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1524000"/>
            <a:ext cx="36576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latin typeface="Arial Narrow" pitchFamily="34" charset="0"/>
              </a:rPr>
              <a:t>MRCINA</a:t>
            </a:r>
            <a:endParaRPr lang="sk-SK" dirty="0">
              <a:latin typeface="Arial Narrow" pitchFamily="34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-228600" y="1371600"/>
            <a:ext cx="9372600" cy="5181601"/>
          </a:xfrm>
        </p:spPr>
        <p:txBody>
          <a:bodyPr numCol="2">
            <a:normAutofit fontScale="77500" lnSpcReduction="20000"/>
          </a:bodyPr>
          <a:lstStyle/>
          <a:p>
            <a:pPr>
              <a:buNone/>
            </a:pPr>
            <a:r>
              <a:rPr lang="sk-SK" dirty="0" smtClean="0"/>
              <a:t>      </a:t>
            </a:r>
          </a:p>
          <a:p>
            <a:pPr>
              <a:buNone/>
            </a:pPr>
            <a:r>
              <a:rPr lang="sk-SK" sz="2900" dirty="0" smtClean="0">
                <a:latin typeface="Arial Narrow" pitchFamily="34" charset="0"/>
              </a:rPr>
              <a:t>      </a:t>
            </a:r>
            <a:r>
              <a:rPr lang="sk-SK" sz="2600" dirty="0" smtClean="0">
                <a:latin typeface="Arial Narrow" pitchFamily="34" charset="0"/>
              </a:rPr>
              <a:t>Rozpamätajte sa, čo videli sme, milá,</a:t>
            </a:r>
          </a:p>
          <a:p>
            <a:pPr>
              <a:buNone/>
            </a:pPr>
            <a:r>
              <a:rPr lang="sk-SK" sz="2600" dirty="0" smtClean="0">
                <a:latin typeface="Arial Narrow" pitchFamily="34" charset="0"/>
              </a:rPr>
              <a:t>       v to sladké ráno leta raz:</a:t>
            </a:r>
          </a:p>
          <a:p>
            <a:pPr>
              <a:buNone/>
            </a:pPr>
            <a:r>
              <a:rPr lang="sk-SK" sz="2600" dirty="0" smtClean="0">
                <a:latin typeface="Arial Narrow" pitchFamily="34" charset="0"/>
              </a:rPr>
              <a:t>       Mrcina príšerná v zákrute cesty hnila</a:t>
            </a:r>
          </a:p>
          <a:p>
            <a:pPr>
              <a:buNone/>
            </a:pPr>
            <a:r>
              <a:rPr lang="sk-SK" sz="2600" dirty="0" smtClean="0">
                <a:latin typeface="Arial Narrow" pitchFamily="34" charset="0"/>
              </a:rPr>
              <a:t>       na márach štrku mraziac nás.</a:t>
            </a:r>
          </a:p>
          <a:p>
            <a:pPr>
              <a:buNone/>
            </a:pPr>
            <a:endParaRPr lang="sk-SK" sz="2600" dirty="0" smtClean="0">
              <a:latin typeface="Arial Narrow" pitchFamily="34" charset="0"/>
            </a:endParaRPr>
          </a:p>
          <a:p>
            <a:pPr>
              <a:buNone/>
            </a:pPr>
            <a:r>
              <a:rPr lang="sk-SK" sz="2600" dirty="0" smtClean="0">
                <a:latin typeface="Arial Narrow" pitchFamily="34" charset="0"/>
              </a:rPr>
              <a:t>       A slnce pražilo do tejto prašiviny,</a:t>
            </a:r>
          </a:p>
          <a:p>
            <a:pPr>
              <a:buNone/>
            </a:pPr>
            <a:r>
              <a:rPr lang="sk-SK" sz="2600" dirty="0" smtClean="0">
                <a:latin typeface="Arial Narrow" pitchFamily="34" charset="0"/>
              </a:rPr>
              <a:t>       sťa rozpad zrýchliť chcelo by</a:t>
            </a:r>
          </a:p>
          <a:p>
            <a:pPr>
              <a:buNone/>
            </a:pPr>
            <a:r>
              <a:rPr lang="sk-SK" sz="2600" dirty="0" smtClean="0">
                <a:latin typeface="Arial Narrow" pitchFamily="34" charset="0"/>
              </a:rPr>
              <a:t>       a vrátiť prírode pôvodné prvky hliny</a:t>
            </a:r>
          </a:p>
          <a:p>
            <a:pPr>
              <a:buNone/>
            </a:pPr>
            <a:r>
              <a:rPr lang="sk-SK" sz="2600" dirty="0" smtClean="0">
                <a:latin typeface="Arial Narrow" pitchFamily="34" charset="0"/>
              </a:rPr>
              <a:t>       z demontovanej podoby</a:t>
            </a:r>
          </a:p>
          <a:p>
            <a:pPr>
              <a:buNone/>
            </a:pPr>
            <a:endParaRPr lang="sk-SK" sz="2600" dirty="0" smtClean="0">
              <a:latin typeface="Arial Narrow" pitchFamily="34" charset="0"/>
            </a:endParaRPr>
          </a:p>
          <a:p>
            <a:pPr>
              <a:buNone/>
            </a:pPr>
            <a:r>
              <a:rPr lang="sk-SK" sz="2600" dirty="0" smtClean="0">
                <a:latin typeface="Arial Narrow" pitchFamily="34" charset="0"/>
              </a:rPr>
              <a:t>       A muchy bzučali v hnilobnom puchu brucha.</a:t>
            </a:r>
          </a:p>
          <a:p>
            <a:pPr>
              <a:buNone/>
            </a:pPr>
            <a:r>
              <a:rPr lang="sk-SK" sz="2600" dirty="0" smtClean="0">
                <a:latin typeface="Arial Narrow" pitchFamily="34" charset="0"/>
              </a:rPr>
              <a:t>       Batalióny čiernych </a:t>
            </a:r>
            <a:r>
              <a:rPr lang="sk-SK" sz="2600" dirty="0" err="1" smtClean="0">
                <a:latin typeface="Arial Narrow" pitchFamily="34" charset="0"/>
              </a:rPr>
              <a:t>lárv</a:t>
            </a:r>
            <a:endParaRPr lang="sk-SK" sz="2600" dirty="0" smtClean="0">
              <a:latin typeface="Arial Narrow" pitchFamily="34" charset="0"/>
            </a:endParaRPr>
          </a:p>
          <a:p>
            <a:pPr>
              <a:buNone/>
            </a:pPr>
            <a:r>
              <a:rPr lang="sk-SK" sz="2600" dirty="0" smtClean="0">
                <a:latin typeface="Arial Narrow" pitchFamily="34" charset="0"/>
              </a:rPr>
              <a:t>       dali sa na pochod a tiekli husto zdnuka</a:t>
            </a:r>
          </a:p>
          <a:p>
            <a:pPr>
              <a:buNone/>
            </a:pPr>
            <a:r>
              <a:rPr lang="sk-SK" sz="2600" dirty="0" smtClean="0">
                <a:latin typeface="Arial Narrow" pitchFamily="34" charset="0"/>
              </a:rPr>
              <a:t>       z útroby, ktorou hýbal zmar.</a:t>
            </a:r>
          </a:p>
          <a:p>
            <a:pPr>
              <a:buNone/>
            </a:pPr>
            <a:r>
              <a:rPr lang="sk-SK" sz="2600" dirty="0" smtClean="0">
                <a:latin typeface="Arial Narrow" pitchFamily="34" charset="0"/>
              </a:rPr>
              <a:t> </a:t>
            </a:r>
          </a:p>
          <a:p>
            <a:pPr>
              <a:buNone/>
            </a:pPr>
            <a:r>
              <a:rPr lang="sk-SK" sz="2600" dirty="0" smtClean="0">
                <a:latin typeface="Arial Narrow" pitchFamily="34" charset="0"/>
              </a:rPr>
              <a:t>       To všetko klesalo a stúpalo jak vlna,</a:t>
            </a:r>
          </a:p>
          <a:p>
            <a:pPr>
              <a:buNone/>
            </a:pPr>
            <a:r>
              <a:rPr lang="sk-SK" sz="2600" dirty="0" smtClean="0">
                <a:latin typeface="Arial Narrow" pitchFamily="34" charset="0"/>
              </a:rPr>
              <a:t>       šumelo ľahko výsmech tmám,</a:t>
            </a:r>
          </a:p>
          <a:p>
            <a:pPr>
              <a:buNone/>
            </a:pPr>
            <a:r>
              <a:rPr lang="sk-SK" sz="2600" dirty="0" smtClean="0">
                <a:latin typeface="Arial Narrow" pitchFamily="34" charset="0"/>
              </a:rPr>
              <a:t>       akoby mrcina, tajomným dychom plná,</a:t>
            </a:r>
          </a:p>
          <a:p>
            <a:pPr>
              <a:buNone/>
            </a:pPr>
            <a:r>
              <a:rPr lang="sk-SK" sz="2600" dirty="0" smtClean="0">
                <a:latin typeface="Arial Narrow" pitchFamily="34" charset="0"/>
              </a:rPr>
              <a:t>       znásobovala život sám.</a:t>
            </a:r>
          </a:p>
          <a:p>
            <a:pPr>
              <a:buNone/>
            </a:pPr>
            <a:r>
              <a:rPr lang="sk-SK" dirty="0" smtClean="0">
                <a:latin typeface="Arial Narrow" pitchFamily="34" charset="0"/>
              </a:rPr>
              <a:t> </a:t>
            </a:r>
          </a:p>
          <a:p>
            <a:pPr>
              <a:buNone/>
            </a:pPr>
            <a:endParaRPr lang="sk-SK" dirty="0" smtClean="0">
              <a:latin typeface="Arial Narrow" pitchFamily="34" charset="0"/>
            </a:endParaRPr>
          </a:p>
          <a:p>
            <a:pPr>
              <a:buNone/>
            </a:pPr>
            <a:endParaRPr lang="sk-SK" dirty="0" smtClean="0">
              <a:latin typeface="Arial Narrow" pitchFamily="34" charset="0"/>
            </a:endParaRPr>
          </a:p>
          <a:p>
            <a:pPr>
              <a:buNone/>
            </a:pPr>
            <a:r>
              <a:rPr lang="sk-SK" sz="2600" dirty="0" smtClean="0">
                <a:latin typeface="Arial Narrow" pitchFamily="34" charset="0"/>
              </a:rPr>
              <a:t>       – Ach, takou budete i vy raz celkom iste</a:t>
            </a:r>
          </a:p>
          <a:p>
            <a:pPr>
              <a:buNone/>
            </a:pPr>
            <a:r>
              <a:rPr lang="sk-SK" sz="2600" dirty="0" smtClean="0">
                <a:latin typeface="Arial Narrow" pitchFamily="34" charset="0"/>
              </a:rPr>
              <a:t>       jak puchu plná mrcina,</a:t>
            </a:r>
          </a:p>
          <a:p>
            <a:pPr>
              <a:buNone/>
            </a:pPr>
            <a:r>
              <a:rPr lang="sk-SK" sz="2600" dirty="0" smtClean="0">
                <a:latin typeface="Arial Narrow" pitchFamily="34" charset="0"/>
              </a:rPr>
              <a:t>       hviezdička mojich snov, slniečko moje čisté,</a:t>
            </a:r>
          </a:p>
          <a:p>
            <a:pPr>
              <a:buNone/>
            </a:pPr>
            <a:r>
              <a:rPr lang="sk-SK" sz="2600" dirty="0" smtClean="0">
                <a:latin typeface="Arial Narrow" pitchFamily="34" charset="0"/>
              </a:rPr>
              <a:t>       anjel môj, moja jediná.</a:t>
            </a:r>
          </a:p>
          <a:p>
            <a:pPr>
              <a:buNone/>
            </a:pPr>
            <a:endParaRPr lang="sk-SK" sz="2600" dirty="0" smtClean="0">
              <a:latin typeface="Arial Narrow" pitchFamily="34" charset="0"/>
            </a:endParaRPr>
          </a:p>
          <a:p>
            <a:pPr>
              <a:buNone/>
            </a:pPr>
            <a:r>
              <a:rPr lang="sk-SK" sz="2600" dirty="0" smtClean="0">
                <a:latin typeface="Arial Narrow" pitchFamily="34" charset="0"/>
              </a:rPr>
              <a:t>       Kráľovná </a:t>
            </a:r>
            <a:r>
              <a:rPr lang="sk-SK" sz="2600" dirty="0" err="1" smtClean="0">
                <a:latin typeface="Arial Narrow" pitchFamily="34" charset="0"/>
              </a:rPr>
              <a:t>krásoty</a:t>
            </a:r>
            <a:r>
              <a:rPr lang="sk-SK" sz="2600" dirty="0" smtClean="0">
                <a:latin typeface="Arial Narrow" pitchFamily="34" charset="0"/>
              </a:rPr>
              <a:t>, budete takou i vy,</a:t>
            </a:r>
          </a:p>
          <a:p>
            <a:pPr>
              <a:buNone/>
            </a:pPr>
            <a:r>
              <a:rPr lang="sk-SK" sz="2600" dirty="0" smtClean="0">
                <a:latin typeface="Arial Narrow" pitchFamily="34" charset="0"/>
              </a:rPr>
              <a:t>       úniku z tejto hrôzy niet,</a:t>
            </a:r>
          </a:p>
          <a:p>
            <a:pPr>
              <a:buNone/>
            </a:pPr>
            <a:r>
              <a:rPr lang="sk-SK" sz="2600" dirty="0" smtClean="0">
                <a:latin typeface="Arial Narrow" pitchFamily="34" charset="0"/>
              </a:rPr>
              <a:t>       keď pod rov zídete, čo slizké kvety živí,</a:t>
            </a:r>
          </a:p>
          <a:p>
            <a:pPr>
              <a:buNone/>
            </a:pPr>
            <a:r>
              <a:rPr lang="sk-SK" sz="2600" dirty="0" smtClean="0">
                <a:latin typeface="Arial Narrow" pitchFamily="34" charset="0"/>
              </a:rPr>
              <a:t>       v zmäť starých kostí plesnivieť.</a:t>
            </a:r>
          </a:p>
          <a:p>
            <a:pPr>
              <a:buNone/>
            </a:pPr>
            <a:endParaRPr lang="sk-SK" sz="2600" dirty="0" smtClean="0">
              <a:latin typeface="Arial Narrow" pitchFamily="34" charset="0"/>
            </a:endParaRPr>
          </a:p>
          <a:p>
            <a:pPr>
              <a:buNone/>
            </a:pPr>
            <a:r>
              <a:rPr lang="sk-SK" sz="2600" dirty="0" smtClean="0">
                <a:latin typeface="Arial Narrow" pitchFamily="34" charset="0"/>
              </a:rPr>
              <a:t>       No predsa, ľúbezná, červači </a:t>
            </a:r>
            <a:r>
              <a:rPr lang="sk-SK" sz="2600" dirty="0" err="1" smtClean="0">
                <a:latin typeface="Arial Narrow" pitchFamily="34" charset="0"/>
              </a:rPr>
              <a:t>recte</a:t>
            </a:r>
            <a:r>
              <a:rPr lang="sk-SK" sz="2600" dirty="0" smtClean="0">
                <a:latin typeface="Arial Narrow" pitchFamily="34" charset="0"/>
              </a:rPr>
              <a:t> dolu,</a:t>
            </a:r>
          </a:p>
          <a:p>
            <a:pPr>
              <a:buNone/>
            </a:pPr>
            <a:r>
              <a:rPr lang="sk-SK" sz="2600" dirty="0" smtClean="0">
                <a:latin typeface="Arial Narrow" pitchFamily="34" charset="0"/>
              </a:rPr>
              <a:t>       keď zbozkáva vás do kostí,</a:t>
            </a:r>
          </a:p>
          <a:p>
            <a:pPr>
              <a:buNone/>
            </a:pPr>
            <a:r>
              <a:rPr lang="sk-SK" sz="2600" dirty="0" smtClean="0">
                <a:latin typeface="Arial Narrow" pitchFamily="34" charset="0"/>
              </a:rPr>
              <a:t>       že vylúpol som tvar, podstatu, pravdu holú</a:t>
            </a:r>
          </a:p>
          <a:p>
            <a:pPr>
              <a:buNone/>
            </a:pPr>
            <a:r>
              <a:rPr lang="sk-SK" sz="2600" dirty="0" smtClean="0">
                <a:latin typeface="Arial Narrow" pitchFamily="34" charset="0"/>
              </a:rPr>
              <a:t>       z rozpadu svojich ľúbostí. </a:t>
            </a:r>
          </a:p>
          <a:p>
            <a:pPr>
              <a:buNone/>
            </a:pPr>
            <a:endParaRPr lang="sk-SK" dirty="0">
              <a:latin typeface="Arial Narrow" pitchFamily="34" charset="0"/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793862"/>
          </a:xfrm>
        </p:spPr>
        <p:txBody>
          <a:bodyPr>
            <a:normAutofit fontScale="90000"/>
          </a:bodyPr>
          <a:lstStyle/>
          <a:p>
            <a:r>
              <a:rPr lang="sk-SK" dirty="0" smtClean="0">
                <a:latin typeface="Arial Narrow" pitchFamily="34" charset="0"/>
              </a:rPr>
              <a:t>PAUL  VERLAINE (1844 – 1896)</a:t>
            </a:r>
            <a:r>
              <a:rPr lang="sk-SK" dirty="0" smtClean="0"/>
              <a:t/>
            </a:r>
            <a:br>
              <a:rPr lang="sk-SK" dirty="0" smtClean="0"/>
            </a:br>
            <a:endParaRPr lang="sk-SK" dirty="0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038600" y="1524000"/>
            <a:ext cx="4876800" cy="5334000"/>
          </a:xfrm>
        </p:spPr>
        <p:txBody>
          <a:bodyPr>
            <a:normAutofit fontScale="92500" lnSpcReduction="20000"/>
          </a:bodyPr>
          <a:lstStyle/>
          <a:p>
            <a:r>
              <a:rPr lang="sk-SK" b="1" dirty="0" smtClean="0">
                <a:latin typeface="Arial Narrow" pitchFamily="34" charset="0"/>
              </a:rPr>
              <a:t>Patril k zakladateľom symbolizmu. </a:t>
            </a:r>
          </a:p>
          <a:p>
            <a:r>
              <a:rPr lang="sk-SK" dirty="0" smtClean="0">
                <a:latin typeface="Arial Narrow" pitchFamily="34" charset="0"/>
              </a:rPr>
              <a:t>V jeho prvej básnickej zbierke </a:t>
            </a:r>
            <a:r>
              <a:rPr lang="sk-SK" b="1" u="sng" dirty="0" err="1" smtClean="0">
                <a:solidFill>
                  <a:srgbClr val="0000CC"/>
                </a:solidFill>
                <a:latin typeface="Arial Narrow" pitchFamily="34" charset="0"/>
              </a:rPr>
              <a:t>Saturnské</a:t>
            </a:r>
            <a:r>
              <a:rPr lang="sk-SK" b="1" u="sng" dirty="0" smtClean="0">
                <a:solidFill>
                  <a:srgbClr val="0000CC"/>
                </a:solidFill>
                <a:latin typeface="Arial Narrow" pitchFamily="34" charset="0"/>
              </a:rPr>
              <a:t> básne</a:t>
            </a:r>
            <a:r>
              <a:rPr lang="sk-SK" dirty="0" smtClean="0">
                <a:solidFill>
                  <a:srgbClr val="0000CC"/>
                </a:solidFill>
                <a:latin typeface="Arial Narrow" pitchFamily="34" charset="0"/>
              </a:rPr>
              <a:t> </a:t>
            </a:r>
            <a:r>
              <a:rPr lang="sk-SK" dirty="0" smtClean="0">
                <a:latin typeface="Arial Narrow" pitchFamily="34" charset="0"/>
              </a:rPr>
              <a:t>sa uplatnili poetické </a:t>
            </a:r>
            <a:r>
              <a:rPr lang="sk-SK" b="1" dirty="0" smtClean="0">
                <a:latin typeface="Arial Narrow" pitchFamily="34" charset="0"/>
              </a:rPr>
              <a:t>postupy </a:t>
            </a:r>
            <a:r>
              <a:rPr lang="sk-SK" b="1" dirty="0" err="1" smtClean="0">
                <a:latin typeface="Arial Narrow" pitchFamily="34" charset="0"/>
              </a:rPr>
              <a:t>parnasizmu</a:t>
            </a:r>
            <a:r>
              <a:rPr lang="sk-SK" b="1" dirty="0" smtClean="0">
                <a:latin typeface="Arial Narrow" pitchFamily="34" charset="0"/>
              </a:rPr>
              <a:t> </a:t>
            </a:r>
            <a:r>
              <a:rPr lang="sk-SK" dirty="0" smtClean="0">
                <a:latin typeface="Arial Narrow" pitchFamily="34" charset="0"/>
              </a:rPr>
              <a:t>i </a:t>
            </a:r>
            <a:r>
              <a:rPr lang="sk-SK" b="1" dirty="0" smtClean="0">
                <a:latin typeface="Arial Narrow" pitchFamily="34" charset="0"/>
              </a:rPr>
              <a:t>vplyv Ch. </a:t>
            </a:r>
            <a:r>
              <a:rPr lang="sk-SK" b="1" dirty="0" err="1" smtClean="0">
                <a:latin typeface="Arial Narrow" pitchFamily="34" charset="0"/>
              </a:rPr>
              <a:t>Baudelaira</a:t>
            </a:r>
            <a:r>
              <a:rPr lang="sk-SK" dirty="0" smtClean="0">
                <a:latin typeface="Arial Narrow" pitchFamily="34" charset="0"/>
              </a:rPr>
              <a:t>. </a:t>
            </a:r>
          </a:p>
          <a:p>
            <a:r>
              <a:rPr lang="sk-SK" dirty="0" smtClean="0">
                <a:latin typeface="Arial Narrow" pitchFamily="34" charset="0"/>
              </a:rPr>
              <a:t>No práve v nej sa prvý raz objavujú básne vyvolávajúce zvukovú predstavu – tzv. </a:t>
            </a:r>
            <a:r>
              <a:rPr lang="sk-SK" b="1" dirty="0" smtClean="0">
                <a:latin typeface="Arial Narrow" pitchFamily="34" charset="0"/>
              </a:rPr>
              <a:t>„melodické piesne“.</a:t>
            </a:r>
            <a:r>
              <a:rPr lang="sk-SK" dirty="0" smtClean="0">
                <a:latin typeface="Arial Narrow" pitchFamily="34" charset="0"/>
              </a:rPr>
              <a:t> </a:t>
            </a:r>
          </a:p>
          <a:p>
            <a:pPr lvl="0"/>
            <a:r>
              <a:rPr lang="sk-SK" dirty="0" smtClean="0">
                <a:latin typeface="Arial Narrow" pitchFamily="34" charset="0"/>
              </a:rPr>
              <a:t>V ďalšej svojej slávnej knihe </a:t>
            </a:r>
            <a:r>
              <a:rPr lang="sk-SK" b="1" u="sng" dirty="0" smtClean="0">
                <a:solidFill>
                  <a:srgbClr val="0000CC"/>
                </a:solidFill>
                <a:latin typeface="Arial Narrow" pitchFamily="34" charset="0"/>
              </a:rPr>
              <a:t>Prekliati básnici</a:t>
            </a:r>
            <a:r>
              <a:rPr lang="sk-SK" dirty="0" smtClean="0">
                <a:solidFill>
                  <a:srgbClr val="0000CC"/>
                </a:solidFill>
                <a:latin typeface="Arial Narrow" pitchFamily="34" charset="0"/>
              </a:rPr>
              <a:t> </a:t>
            </a:r>
            <a:r>
              <a:rPr lang="sk-SK" dirty="0" smtClean="0">
                <a:latin typeface="Arial Narrow" pitchFamily="34" charset="0"/>
              </a:rPr>
              <a:t>predstavil svojich básnických druhov, symbolistov a bohémov, ktorým spoločnosť prisúdila prívlastok „prekliati“. </a:t>
            </a:r>
          </a:p>
          <a:p>
            <a:pPr>
              <a:buNone/>
            </a:pPr>
            <a:endParaRPr lang="sk-SK" dirty="0">
              <a:latin typeface="Arial Narrow" pitchFamily="34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4000"/>
            <a:ext cx="40386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latin typeface="Arial Narrow" pitchFamily="34" charset="0"/>
              </a:rPr>
              <a:t>BÁSNICKÉ UMENIE</a:t>
            </a:r>
            <a:endParaRPr lang="sk-SK" dirty="0">
              <a:latin typeface="Arial Narrow" pitchFamily="34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0" y="1775191"/>
            <a:ext cx="9144000" cy="4625609"/>
          </a:xfrm>
        </p:spPr>
        <p:txBody>
          <a:bodyPr numCol="2">
            <a:normAutofit/>
          </a:bodyPr>
          <a:lstStyle/>
          <a:p>
            <a:pPr>
              <a:buNone/>
            </a:pPr>
            <a:r>
              <a:rPr lang="sk-SK" sz="2000" dirty="0" smtClean="0">
                <a:latin typeface="Arial Narrow" pitchFamily="34" charset="0"/>
              </a:rPr>
              <a:t>         A výrečnosti vykrúť pekne krk;                  </a:t>
            </a:r>
          </a:p>
          <a:p>
            <a:pPr>
              <a:buNone/>
            </a:pPr>
            <a:r>
              <a:rPr lang="sk-SK" sz="2000" dirty="0" smtClean="0">
                <a:latin typeface="Arial Narrow" pitchFamily="34" charset="0"/>
              </a:rPr>
              <a:t>         bude dobre dať si pozor na rým,                 </a:t>
            </a:r>
          </a:p>
          <a:p>
            <a:pPr>
              <a:buNone/>
            </a:pPr>
            <a:r>
              <a:rPr lang="sk-SK" sz="2000" dirty="0" smtClean="0">
                <a:latin typeface="Arial Narrow" pitchFamily="34" charset="0"/>
              </a:rPr>
              <a:t>         múdrejšie je, keď trocha menej žiari;           </a:t>
            </a:r>
          </a:p>
          <a:p>
            <a:pPr>
              <a:buNone/>
            </a:pPr>
            <a:r>
              <a:rPr lang="sk-SK" sz="2000" dirty="0" smtClean="0">
                <a:latin typeface="Arial Narrow" pitchFamily="34" charset="0"/>
              </a:rPr>
              <a:t>         kam by prišiel, pustiť ho tak z rúk!             </a:t>
            </a:r>
          </a:p>
          <a:p>
            <a:pPr>
              <a:buNone/>
            </a:pPr>
            <a:r>
              <a:rPr lang="sk-SK" sz="2000" dirty="0" smtClean="0">
                <a:latin typeface="Arial Narrow" pitchFamily="34" charset="0"/>
              </a:rPr>
              <a:t> </a:t>
            </a:r>
          </a:p>
          <a:p>
            <a:pPr>
              <a:buNone/>
            </a:pPr>
            <a:r>
              <a:rPr lang="sk-SK" sz="2000" dirty="0" smtClean="0">
                <a:latin typeface="Arial Narrow" pitchFamily="34" charset="0"/>
              </a:rPr>
              <a:t>         Ó, hriechy rýmov! Kto to povie o nich?        </a:t>
            </a:r>
          </a:p>
          <a:p>
            <a:pPr>
              <a:buNone/>
            </a:pPr>
            <a:r>
              <a:rPr lang="sk-SK" sz="2000" dirty="0" smtClean="0">
                <a:latin typeface="Arial Narrow" pitchFamily="34" charset="0"/>
              </a:rPr>
              <a:t>         Nejaké hluché decko či černoch zlý              </a:t>
            </a:r>
          </a:p>
          <a:p>
            <a:pPr>
              <a:buNone/>
            </a:pPr>
            <a:r>
              <a:rPr lang="sk-SK" sz="2000" dirty="0" smtClean="0">
                <a:latin typeface="Arial Narrow" pitchFamily="34" charset="0"/>
              </a:rPr>
              <a:t>         ten šestákový šperk si vynašli                 </a:t>
            </a:r>
          </a:p>
          <a:p>
            <a:pPr>
              <a:buNone/>
            </a:pPr>
            <a:r>
              <a:rPr lang="sk-SK" sz="2000" dirty="0" smtClean="0">
                <a:latin typeface="Arial Narrow" pitchFamily="34" charset="0"/>
              </a:rPr>
              <a:t>         a on nám v piesni hlúpo, duto zvoní.            </a:t>
            </a:r>
          </a:p>
          <a:p>
            <a:pPr>
              <a:buNone/>
            </a:pPr>
            <a:r>
              <a:rPr lang="sk-SK" sz="2000" dirty="0" smtClean="0">
                <a:latin typeface="Arial Narrow" pitchFamily="34" charset="0"/>
              </a:rPr>
              <a:t> </a:t>
            </a:r>
          </a:p>
          <a:p>
            <a:pPr>
              <a:buNone/>
            </a:pPr>
            <a:endParaRPr lang="sk-SK" sz="2600" dirty="0" smtClean="0">
              <a:latin typeface="Arial Narrow" pitchFamily="34" charset="0"/>
            </a:endParaRPr>
          </a:p>
          <a:p>
            <a:pPr>
              <a:buNone/>
            </a:pPr>
            <a:endParaRPr lang="sk-SK" sz="2600" dirty="0" smtClean="0">
              <a:latin typeface="Arial Narrow" pitchFamily="34" charset="0"/>
            </a:endParaRPr>
          </a:p>
          <a:p>
            <a:pPr>
              <a:buNone/>
            </a:pPr>
            <a:endParaRPr lang="sk-SK" sz="2600" dirty="0" smtClean="0">
              <a:latin typeface="Arial Narrow" pitchFamily="34" charset="0"/>
            </a:endParaRPr>
          </a:p>
          <a:p>
            <a:pPr>
              <a:buNone/>
            </a:pPr>
            <a:r>
              <a:rPr lang="sk-SK" sz="2000" dirty="0" smtClean="0">
                <a:latin typeface="Arial Narrow" pitchFamily="34" charset="0"/>
              </a:rPr>
              <a:t>Hudbu ešte, hudbu jednostaj! a vlní struny.</a:t>
            </a:r>
          </a:p>
          <a:p>
            <a:pPr>
              <a:buNone/>
            </a:pPr>
            <a:r>
              <a:rPr lang="sk-SK" sz="2000" dirty="0" smtClean="0">
                <a:latin typeface="Arial Narrow" pitchFamily="34" charset="0"/>
              </a:rPr>
              <a:t>Verš, to sú krídla duše rozopäté,</a:t>
            </a:r>
          </a:p>
          <a:p>
            <a:pPr>
              <a:buNone/>
            </a:pPr>
            <a:r>
              <a:rPr lang="sk-SK" sz="2000" dirty="0" smtClean="0">
                <a:latin typeface="Arial Narrow" pitchFamily="34" charset="0"/>
              </a:rPr>
              <a:t>to čo zostáva tu po jej vzlete </a:t>
            </a:r>
          </a:p>
          <a:p>
            <a:pPr>
              <a:buNone/>
            </a:pPr>
            <a:r>
              <a:rPr lang="sk-SK" sz="2000" dirty="0" smtClean="0">
                <a:latin typeface="Arial Narrow" pitchFamily="34" charset="0"/>
              </a:rPr>
              <a:t>k ďalekým láskam, v iný hviezdny kraj.</a:t>
            </a:r>
          </a:p>
          <a:p>
            <a:pPr>
              <a:buNone/>
            </a:pPr>
            <a:endParaRPr lang="sk-SK" sz="2000" dirty="0" smtClean="0">
              <a:latin typeface="Arial Narrow" pitchFamily="34" charset="0"/>
            </a:endParaRPr>
          </a:p>
          <a:p>
            <a:pPr>
              <a:buNone/>
            </a:pPr>
            <a:r>
              <a:rPr lang="sk-SK" sz="2000" dirty="0" smtClean="0">
                <a:latin typeface="Arial Narrow" pitchFamily="34" charset="0"/>
              </a:rPr>
              <a:t>Verš sa skrýva v náhode jak v skrýši,</a:t>
            </a:r>
          </a:p>
          <a:p>
            <a:pPr>
              <a:buNone/>
            </a:pPr>
            <a:r>
              <a:rPr lang="sk-SK" sz="2000" dirty="0" smtClean="0">
                <a:latin typeface="Arial Narrow" pitchFamily="34" charset="0"/>
              </a:rPr>
              <a:t>veršom vonia vánok v jedno z mnohých rán,</a:t>
            </a:r>
          </a:p>
          <a:p>
            <a:pPr>
              <a:buNone/>
            </a:pPr>
            <a:r>
              <a:rPr lang="sk-SK" sz="2000" dirty="0" smtClean="0">
                <a:latin typeface="Arial Narrow" pitchFamily="34" charset="0"/>
              </a:rPr>
              <a:t>ako keby kvitli mäta, tymian.</a:t>
            </a:r>
          </a:p>
          <a:p>
            <a:pPr>
              <a:buNone/>
            </a:pPr>
            <a:r>
              <a:rPr lang="sk-SK" sz="2000" dirty="0" smtClean="0">
                <a:latin typeface="Arial Narrow" pitchFamily="34" charset="0"/>
              </a:rPr>
              <a:t>Literatúra je to, čo zvýši.</a:t>
            </a:r>
          </a:p>
          <a:p>
            <a:pPr>
              <a:buNone/>
            </a:pPr>
            <a:endParaRPr lang="sk-SK" dirty="0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u="sng" dirty="0" smtClean="0">
                <a:latin typeface="Arial Narrow" pitchFamily="34" charset="0"/>
              </a:rPr>
              <a:t>Spoločensko-historické pomery</a:t>
            </a:r>
            <a:endParaRPr lang="sk-SK" dirty="0">
              <a:latin typeface="Arial Narrow" pitchFamily="34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5105399"/>
          </a:xfrm>
        </p:spPr>
        <p:txBody>
          <a:bodyPr>
            <a:normAutofit fontScale="92500" lnSpcReduction="20000"/>
          </a:bodyPr>
          <a:lstStyle/>
          <a:p>
            <a:r>
              <a:rPr lang="sk-SK" b="1" dirty="0" smtClean="0">
                <a:solidFill>
                  <a:srgbClr val="0000CC"/>
                </a:solidFill>
                <a:latin typeface="Arial Narrow" pitchFamily="34" charset="0"/>
              </a:rPr>
              <a:t>koniec 19. storočia </a:t>
            </a:r>
            <a:r>
              <a:rPr lang="sk-SK" b="1" dirty="0" smtClean="0">
                <a:solidFill>
                  <a:srgbClr val="0000CC"/>
                </a:solidFill>
                <a:latin typeface="Arial Narrow" pitchFamily="34" charset="0"/>
                <a:cs typeface="Arial"/>
              </a:rPr>
              <a:t>→ </a:t>
            </a:r>
            <a:r>
              <a:rPr lang="sk-SK" b="1" dirty="0" smtClean="0">
                <a:solidFill>
                  <a:srgbClr val="0000CC"/>
                </a:solidFill>
                <a:latin typeface="Arial Narrow" pitchFamily="34" charset="0"/>
              </a:rPr>
              <a:t>výrazné zmeny v spoločnosti:</a:t>
            </a:r>
          </a:p>
          <a:p>
            <a:pPr>
              <a:buFont typeface="Wingdings" pitchFamily="2" charset="2"/>
              <a:buChar char="Ø"/>
            </a:pPr>
            <a:r>
              <a:rPr lang="sk-SK" b="1" dirty="0" smtClean="0">
                <a:latin typeface="Arial Narrow" pitchFamily="34" charset="0"/>
              </a:rPr>
              <a:t>zrýchlenie životného tempa</a:t>
            </a:r>
          </a:p>
          <a:p>
            <a:pPr>
              <a:buFont typeface="Wingdings" pitchFamily="2" charset="2"/>
              <a:buChar char="Ø"/>
            </a:pPr>
            <a:r>
              <a:rPr lang="sk-SK" b="1" dirty="0" smtClean="0">
                <a:latin typeface="Arial Narrow" pitchFamily="34" charset="0"/>
              </a:rPr>
              <a:t>zostrený konkurenčný boj</a:t>
            </a:r>
          </a:p>
          <a:p>
            <a:pPr>
              <a:buFont typeface="Wingdings" pitchFamily="2" charset="2"/>
              <a:buChar char="Ø"/>
            </a:pPr>
            <a:r>
              <a:rPr lang="sk-SK" b="1" dirty="0" smtClean="0">
                <a:latin typeface="Arial Narrow" pitchFamily="34" charset="0"/>
              </a:rPr>
              <a:t>závažné politicko-spoločenské udalosti              (Parížska komúna)</a:t>
            </a:r>
          </a:p>
          <a:p>
            <a:pPr>
              <a:buFont typeface="Wingdings" pitchFamily="2" charset="2"/>
              <a:buChar char="Ø"/>
            </a:pPr>
            <a:r>
              <a:rPr lang="sk-SK" b="1" dirty="0" smtClean="0">
                <a:latin typeface="Arial Narrow" pitchFamily="34" charset="0"/>
              </a:rPr>
              <a:t>rozvoj vedy a techniky a ich využitie v priemyselnej výrobe v masovom meradle </a:t>
            </a:r>
            <a:r>
              <a:rPr lang="sk-SK" b="1" dirty="0" smtClean="0">
                <a:latin typeface="Arial Narrow" pitchFamily="34" charset="0"/>
                <a:cs typeface="Arial"/>
              </a:rPr>
              <a:t>→</a:t>
            </a:r>
            <a:r>
              <a:rPr lang="sk-SK" b="1" dirty="0" smtClean="0">
                <a:latin typeface="Arial Narrow" pitchFamily="34" charset="0"/>
              </a:rPr>
              <a:t> </a:t>
            </a:r>
            <a:r>
              <a:rPr lang="sk-SK" b="1" dirty="0" smtClean="0">
                <a:solidFill>
                  <a:srgbClr val="0000CC"/>
                </a:solidFill>
                <a:latin typeface="Arial Narrow" pitchFamily="34" charset="0"/>
              </a:rPr>
              <a:t>katastrofické predstavy o vývine civilizácie, chaos a dezorientácia v hodnotách</a:t>
            </a:r>
          </a:p>
          <a:p>
            <a:pPr>
              <a:buFont typeface="Wingdings" pitchFamily="2" charset="2"/>
              <a:buChar char="Ø"/>
            </a:pPr>
            <a:r>
              <a:rPr lang="sk-SK" b="1" dirty="0" smtClean="0">
                <a:latin typeface="Arial Narrow" pitchFamily="34" charset="0"/>
              </a:rPr>
              <a:t>umelci citlivo reagovali na tieto skutočnosti </a:t>
            </a:r>
            <a:r>
              <a:rPr lang="sk-SK" b="1" dirty="0" smtClean="0">
                <a:latin typeface="Arial Narrow" pitchFamily="34" charset="0"/>
                <a:cs typeface="Arial"/>
              </a:rPr>
              <a:t>→</a:t>
            </a:r>
            <a:r>
              <a:rPr lang="sk-SK" b="1" dirty="0" smtClean="0">
                <a:latin typeface="Arial Narrow" pitchFamily="34" charset="0"/>
              </a:rPr>
              <a:t> kritika každodennej reality, hodnôt a ideálov, ktoré hlásala meštianska spoločnosť</a:t>
            </a:r>
          </a:p>
          <a:p>
            <a:pPr>
              <a:buFont typeface="Wingdings" pitchFamily="2" charset="2"/>
              <a:buChar char="Ø"/>
            </a:pPr>
            <a:r>
              <a:rPr lang="sk-SK" b="1" dirty="0" smtClean="0">
                <a:latin typeface="Arial Narrow" pitchFamily="34" charset="0"/>
              </a:rPr>
              <a:t>do popredia </a:t>
            </a:r>
            <a:r>
              <a:rPr lang="sk-SK" b="1" dirty="0" smtClean="0">
                <a:latin typeface="Arial Narrow" pitchFamily="34" charset="0"/>
                <a:cs typeface="Arial"/>
              </a:rPr>
              <a:t>→ </a:t>
            </a:r>
            <a:r>
              <a:rPr lang="sk-SK" b="1" dirty="0" smtClean="0">
                <a:solidFill>
                  <a:srgbClr val="0000CC"/>
                </a:solidFill>
                <a:latin typeface="Arial Narrow" pitchFamily="34" charset="0"/>
              </a:rPr>
              <a:t>pocity beznádeje, skepsy a pesimizmu</a:t>
            </a:r>
            <a:endParaRPr lang="sk-SK" b="1" dirty="0">
              <a:solidFill>
                <a:srgbClr val="0000CC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u="sng" dirty="0" smtClean="0">
                <a:latin typeface="Arial Narrow" pitchFamily="34" charset="0"/>
              </a:rPr>
              <a:t>Moderna v literatúre a umení</a:t>
            </a:r>
            <a:endParaRPr lang="sk-SK" dirty="0">
              <a:latin typeface="Arial Narrow" pitchFamily="34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0" y="1524000"/>
            <a:ext cx="8915400" cy="5334000"/>
          </a:xfrm>
        </p:spPr>
        <p:txBody>
          <a:bodyPr>
            <a:noAutofit/>
          </a:bodyPr>
          <a:lstStyle/>
          <a:p>
            <a:r>
              <a:rPr lang="sk-SK" sz="2600" b="1" dirty="0" smtClean="0">
                <a:latin typeface="Arial Narrow" pitchFamily="34" charset="0"/>
              </a:rPr>
              <a:t>z franc. </a:t>
            </a:r>
            <a:r>
              <a:rPr lang="sk-SK" sz="2600" b="1" i="1" dirty="0" smtClean="0">
                <a:solidFill>
                  <a:srgbClr val="0000CC"/>
                </a:solidFill>
                <a:latin typeface="Arial Narrow" pitchFamily="34" charset="0"/>
              </a:rPr>
              <a:t>moderne </a:t>
            </a:r>
            <a:r>
              <a:rPr lang="sk-SK" sz="2600" b="1" dirty="0" smtClean="0">
                <a:solidFill>
                  <a:srgbClr val="0000CC"/>
                </a:solidFill>
                <a:latin typeface="Arial Narrow" pitchFamily="34" charset="0"/>
              </a:rPr>
              <a:t>= najnovší, súčasný</a:t>
            </a:r>
          </a:p>
          <a:p>
            <a:r>
              <a:rPr lang="sk-SK" sz="2600" b="1" dirty="0" smtClean="0">
                <a:latin typeface="Arial Narrow" pitchFamily="34" charset="0"/>
              </a:rPr>
              <a:t>umelecké smery z konca 19. a začiatku 20. storočia; vznikli z </a:t>
            </a:r>
            <a:r>
              <a:rPr lang="sk-SK" sz="2600" b="1" dirty="0" smtClean="0">
                <a:solidFill>
                  <a:srgbClr val="0000CC"/>
                </a:solidFill>
                <a:latin typeface="Arial Narrow" pitchFamily="34" charset="0"/>
              </a:rPr>
              <a:t>pocitu sklamania umelcov z vtedajšej spoločenskej situácie a zo vzdoru voči nej</a:t>
            </a:r>
          </a:p>
          <a:p>
            <a:r>
              <a:rPr lang="sk-SK" sz="2600" b="1" dirty="0" smtClean="0">
                <a:latin typeface="Arial Narrow" pitchFamily="34" charset="0"/>
              </a:rPr>
              <a:t>zameriavali sa na </a:t>
            </a:r>
            <a:r>
              <a:rPr lang="sk-SK" sz="2600" b="1" dirty="0" smtClean="0">
                <a:solidFill>
                  <a:srgbClr val="0000CC"/>
                </a:solidFill>
                <a:latin typeface="Arial Narrow" pitchFamily="34" charset="0"/>
              </a:rPr>
              <a:t>skúmanie jednotlivca</a:t>
            </a:r>
            <a:r>
              <a:rPr lang="sk-SK" sz="2600" b="1" dirty="0" smtClean="0">
                <a:latin typeface="Arial Narrow" pitchFamily="34" charset="0"/>
              </a:rPr>
              <a:t>, často </a:t>
            </a:r>
            <a:r>
              <a:rPr lang="sk-SK" sz="2600" b="1" dirty="0" smtClean="0">
                <a:solidFill>
                  <a:srgbClr val="0000CC"/>
                </a:solidFill>
                <a:latin typeface="Arial Narrow" pitchFamily="34" charset="0"/>
              </a:rPr>
              <a:t>v neobvyklých situáciách</a:t>
            </a:r>
            <a:r>
              <a:rPr lang="sk-SK" sz="2600" b="1" dirty="0" smtClean="0">
                <a:latin typeface="Arial Narrow" pitchFamily="34" charset="0"/>
              </a:rPr>
              <a:t>, snažili sa </a:t>
            </a:r>
            <a:r>
              <a:rPr lang="sk-SK" sz="2600" b="1" dirty="0" smtClean="0">
                <a:solidFill>
                  <a:srgbClr val="0000CC"/>
                </a:solidFill>
                <a:latin typeface="Arial Narrow" pitchFamily="34" charset="0"/>
              </a:rPr>
              <a:t>preniknúť do oblasti sna, podvedomia, intuície</a:t>
            </a:r>
          </a:p>
          <a:p>
            <a:r>
              <a:rPr lang="sk-SK" sz="2600" b="1" dirty="0" smtClean="0">
                <a:latin typeface="Arial Narrow" pitchFamily="34" charset="0"/>
              </a:rPr>
              <a:t>umelci odmietali estetické ideály predchádzajúcich umeleckých smerov; niektorí autori napriek tomu </a:t>
            </a:r>
            <a:r>
              <a:rPr lang="sk-SK" sz="2600" b="1" dirty="0" smtClean="0">
                <a:solidFill>
                  <a:srgbClr val="0000CC"/>
                </a:solidFill>
                <a:latin typeface="Arial Narrow" pitchFamily="34" charset="0"/>
              </a:rPr>
              <a:t>nadväzovali na romantizmus </a:t>
            </a:r>
            <a:r>
              <a:rPr lang="sk-SK" sz="2600" b="1" dirty="0" smtClean="0">
                <a:latin typeface="Arial Narrow" pitchFamily="34" charset="0"/>
              </a:rPr>
              <a:t>(rozpor medzi snom a skutočnosťou, nesúlad medzi psychikou básnika a drsnou skutočnosťou)</a:t>
            </a:r>
          </a:p>
          <a:p>
            <a:r>
              <a:rPr lang="sk-SK" sz="2600" b="1" dirty="0" smtClean="0">
                <a:latin typeface="Arial Narrow" pitchFamily="34" charset="0"/>
              </a:rPr>
              <a:t>tieto myšlienky sa prejavujú najmä v </a:t>
            </a:r>
            <a:r>
              <a:rPr lang="sk-SK" sz="2600" b="1" dirty="0" smtClean="0">
                <a:solidFill>
                  <a:srgbClr val="0000CC"/>
                </a:solidFill>
                <a:latin typeface="Arial Narrow" pitchFamily="34" charset="0"/>
              </a:rPr>
              <a:t>lyrike</a:t>
            </a:r>
          </a:p>
          <a:p>
            <a:endParaRPr lang="sk-SK" sz="2500" dirty="0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u="sng" dirty="0" err="1" smtClean="0">
                <a:latin typeface="Arial Narrow" pitchFamily="34" charset="0"/>
              </a:rPr>
              <a:t>Parnasizmus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228600" y="1600201"/>
            <a:ext cx="8686800" cy="5257800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sk-SK" sz="3500" b="1" dirty="0" smtClean="0">
                <a:solidFill>
                  <a:srgbClr val="0000CC"/>
                </a:solidFill>
                <a:latin typeface="Arial Narrow" pitchFamily="34" charset="0"/>
              </a:rPr>
              <a:t>podľa hory </a:t>
            </a:r>
            <a:r>
              <a:rPr lang="sk-SK" sz="3500" b="1" i="1" dirty="0" smtClean="0">
                <a:solidFill>
                  <a:srgbClr val="0000CC"/>
                </a:solidFill>
                <a:latin typeface="Arial Narrow" pitchFamily="34" charset="0"/>
              </a:rPr>
              <a:t>Parnas </a:t>
            </a:r>
            <a:r>
              <a:rPr lang="sk-SK" sz="3500" b="1" dirty="0" smtClean="0">
                <a:solidFill>
                  <a:srgbClr val="0000CC"/>
                </a:solidFill>
                <a:latin typeface="Arial Narrow" pitchFamily="34" charset="0"/>
              </a:rPr>
              <a:t>v Grécku</a:t>
            </a:r>
            <a:r>
              <a:rPr lang="sk-SK" sz="3500" b="1" dirty="0" smtClean="0">
                <a:latin typeface="Arial Narrow" pitchFamily="34" charset="0"/>
              </a:rPr>
              <a:t>, kde podľa bájí bolo </a:t>
            </a:r>
            <a:r>
              <a:rPr lang="sk-SK" sz="3500" b="1" dirty="0" smtClean="0">
                <a:solidFill>
                  <a:srgbClr val="0000CC"/>
                </a:solidFill>
                <a:latin typeface="Arial Narrow" pitchFamily="34" charset="0"/>
              </a:rPr>
              <a:t>sídlo Apolóna a múz</a:t>
            </a:r>
          </a:p>
          <a:p>
            <a:pPr lvl="0"/>
            <a:r>
              <a:rPr lang="sk-SK" sz="3500" b="1" dirty="0" smtClean="0">
                <a:latin typeface="Arial Narrow" pitchFamily="34" charset="0"/>
              </a:rPr>
              <a:t>francúzsky literárny smer z konca 19. storočia, ktorý </a:t>
            </a:r>
            <a:r>
              <a:rPr lang="sk-SK" sz="3500" b="1" dirty="0" smtClean="0">
                <a:solidFill>
                  <a:srgbClr val="0000CC"/>
                </a:solidFill>
                <a:latin typeface="Arial Narrow" pitchFamily="34" charset="0"/>
              </a:rPr>
              <a:t>odmietal spätosť umenia s realitou</a:t>
            </a:r>
          </a:p>
          <a:p>
            <a:pPr lvl="0"/>
            <a:r>
              <a:rPr lang="sk-SK" sz="3500" b="1" dirty="0" err="1" smtClean="0">
                <a:latin typeface="Arial Narrow" pitchFamily="34" charset="0"/>
              </a:rPr>
              <a:t>parnasisti</a:t>
            </a:r>
            <a:r>
              <a:rPr lang="sk-SK" sz="3500" b="1" dirty="0" smtClean="0">
                <a:latin typeface="Arial Narrow" pitchFamily="34" charset="0"/>
              </a:rPr>
              <a:t> tvrdili, že </a:t>
            </a:r>
            <a:r>
              <a:rPr lang="sk-SK" sz="3500" b="1" dirty="0" smtClean="0">
                <a:solidFill>
                  <a:srgbClr val="0000CC"/>
                </a:solidFill>
                <a:latin typeface="Arial Narrow" pitchFamily="34" charset="0"/>
              </a:rPr>
              <a:t>zmyslom umenia je dokonalá krása</a:t>
            </a:r>
            <a:r>
              <a:rPr lang="sk-SK" sz="3500" b="1" dirty="0" smtClean="0">
                <a:latin typeface="Arial Narrow" pitchFamily="34" charset="0"/>
              </a:rPr>
              <a:t> a umenie má byť sebe samému cieľom</a:t>
            </a:r>
          </a:p>
          <a:p>
            <a:pPr lvl="0"/>
            <a:r>
              <a:rPr lang="sk-SK" sz="3500" b="1" dirty="0" smtClean="0">
                <a:latin typeface="Arial Narrow" pitchFamily="34" charset="0"/>
              </a:rPr>
              <a:t>pestovali tzv. </a:t>
            </a:r>
            <a:r>
              <a:rPr lang="sk-SK" sz="3500" b="1" dirty="0" smtClean="0">
                <a:solidFill>
                  <a:srgbClr val="0000CC"/>
                </a:solidFill>
                <a:latin typeface="Arial Narrow" pitchFamily="34" charset="0"/>
              </a:rPr>
              <a:t>„čisté umenie“</a:t>
            </a:r>
          </a:p>
          <a:p>
            <a:pPr lvl="0"/>
            <a:r>
              <a:rPr lang="sk-SK" sz="3500" b="1" dirty="0" smtClean="0">
                <a:latin typeface="Arial Narrow" pitchFamily="34" charset="0"/>
              </a:rPr>
              <a:t>téma a obsah neboli dôležité, </a:t>
            </a:r>
            <a:r>
              <a:rPr lang="sk-SK" sz="3500" b="1" dirty="0" smtClean="0">
                <a:solidFill>
                  <a:srgbClr val="0000CC"/>
                </a:solidFill>
                <a:latin typeface="Arial Narrow" pitchFamily="34" charset="0"/>
              </a:rPr>
              <a:t>pozornosť</a:t>
            </a:r>
            <a:r>
              <a:rPr lang="sk-SK" sz="3500" b="1" dirty="0" smtClean="0">
                <a:latin typeface="Arial Narrow" pitchFamily="34" charset="0"/>
              </a:rPr>
              <a:t> venovali najmä </a:t>
            </a:r>
            <a:r>
              <a:rPr lang="sk-SK" sz="3500" b="1" dirty="0" smtClean="0">
                <a:solidFill>
                  <a:srgbClr val="0000CC"/>
                </a:solidFill>
                <a:latin typeface="Arial Narrow" pitchFamily="34" charset="0"/>
              </a:rPr>
              <a:t>forme básne</a:t>
            </a:r>
          </a:p>
          <a:p>
            <a:pPr lvl="0"/>
            <a:r>
              <a:rPr lang="sk-SK" sz="3500" b="1" dirty="0" smtClean="0">
                <a:latin typeface="Arial Narrow" pitchFamily="34" charset="0"/>
              </a:rPr>
              <a:t>inšpiráciu hľadali v dávnej minulosti, </a:t>
            </a:r>
            <a:r>
              <a:rPr lang="sk-SK" sz="3500" b="1" dirty="0" smtClean="0">
                <a:solidFill>
                  <a:srgbClr val="0000CC"/>
                </a:solidFill>
                <a:latin typeface="Arial Narrow" pitchFamily="34" charset="0"/>
              </a:rPr>
              <a:t>vzorom</a:t>
            </a:r>
            <a:r>
              <a:rPr lang="sk-SK" sz="3500" b="1" dirty="0" smtClean="0">
                <a:latin typeface="Arial Narrow" pitchFamily="34" charset="0"/>
              </a:rPr>
              <a:t> im bola </a:t>
            </a:r>
            <a:r>
              <a:rPr lang="sk-SK" sz="3500" b="1" dirty="0" smtClean="0">
                <a:solidFill>
                  <a:srgbClr val="0000CC"/>
                </a:solidFill>
                <a:latin typeface="Arial Narrow" pitchFamily="34" charset="0"/>
              </a:rPr>
              <a:t>antika</a:t>
            </a:r>
          </a:p>
          <a:p>
            <a:endParaRPr lang="sk-SK" dirty="0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u="sng" dirty="0" smtClean="0">
                <a:latin typeface="Arial Narrow" pitchFamily="34" charset="0"/>
              </a:rPr>
              <a:t>Impresionizmus</a:t>
            </a:r>
            <a:endParaRPr lang="sk-SK" dirty="0">
              <a:latin typeface="Arial Narrow" pitchFamily="34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228600" y="1524001"/>
            <a:ext cx="8686800" cy="5334000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sk-SK" sz="3600" b="1" dirty="0" smtClean="0">
                <a:latin typeface="Arial Narrow" pitchFamily="34" charset="0"/>
              </a:rPr>
              <a:t>z lat. </a:t>
            </a:r>
            <a:r>
              <a:rPr lang="sk-SK" sz="3600" b="1" i="1" dirty="0" err="1" smtClean="0">
                <a:solidFill>
                  <a:srgbClr val="0000CC"/>
                </a:solidFill>
                <a:latin typeface="Arial Narrow" pitchFamily="34" charset="0"/>
              </a:rPr>
              <a:t>impressio</a:t>
            </a:r>
            <a:r>
              <a:rPr lang="sk-SK" sz="3600" b="1" dirty="0" smtClean="0">
                <a:solidFill>
                  <a:srgbClr val="0000CC"/>
                </a:solidFill>
                <a:latin typeface="Arial Narrow" pitchFamily="34" charset="0"/>
              </a:rPr>
              <a:t> = dojem</a:t>
            </a:r>
          </a:p>
          <a:p>
            <a:pPr lvl="0"/>
            <a:r>
              <a:rPr lang="sk-SK" sz="3600" b="1" dirty="0" smtClean="0">
                <a:latin typeface="Arial Narrow" pitchFamily="34" charset="0"/>
              </a:rPr>
              <a:t>umelecký smer; vznikol v druhej polovici           19. storočia vo Francúzsku</a:t>
            </a:r>
          </a:p>
          <a:p>
            <a:pPr lvl="0"/>
            <a:r>
              <a:rPr lang="sk-SK" sz="3600" b="1" dirty="0" smtClean="0">
                <a:latin typeface="Arial Narrow" pitchFamily="34" charset="0"/>
              </a:rPr>
              <a:t>snaha zachytiť </a:t>
            </a:r>
            <a:r>
              <a:rPr lang="sk-SK" sz="3600" b="1" dirty="0" smtClean="0">
                <a:solidFill>
                  <a:srgbClr val="0000CC"/>
                </a:solidFill>
                <a:latin typeface="Arial Narrow" pitchFamily="34" charset="0"/>
              </a:rPr>
              <a:t>prchavé zmyslové vnemy a dojmy</a:t>
            </a:r>
          </a:p>
          <a:p>
            <a:pPr lvl="0"/>
            <a:r>
              <a:rPr lang="sk-SK" sz="3600" b="1" dirty="0" smtClean="0">
                <a:solidFill>
                  <a:srgbClr val="0000CC"/>
                </a:solidFill>
                <a:latin typeface="Arial Narrow" pitchFamily="34" charset="0"/>
              </a:rPr>
              <a:t>bezprostrednosť a spontánnosť</a:t>
            </a:r>
            <a:r>
              <a:rPr lang="sk-SK" sz="3600" b="1" dirty="0" smtClean="0">
                <a:latin typeface="Arial Narrow" pitchFamily="34" charset="0"/>
              </a:rPr>
              <a:t>, zvýšená </a:t>
            </a:r>
            <a:r>
              <a:rPr lang="sk-SK" sz="3600" b="1" dirty="0" smtClean="0">
                <a:solidFill>
                  <a:srgbClr val="0000CC"/>
                </a:solidFill>
                <a:latin typeface="Arial Narrow" pitchFamily="34" charset="0"/>
              </a:rPr>
              <a:t>zmyslová vnímavosť </a:t>
            </a:r>
            <a:r>
              <a:rPr lang="sk-SK" sz="3600" b="1" dirty="0" smtClean="0">
                <a:latin typeface="Arial Narrow" pitchFamily="34" charset="0"/>
              </a:rPr>
              <a:t>každodenného sveta, </a:t>
            </a:r>
            <a:r>
              <a:rPr lang="sk-SK" sz="3600" b="1" dirty="0" smtClean="0">
                <a:solidFill>
                  <a:srgbClr val="0000CC"/>
                </a:solidFill>
                <a:latin typeface="Arial Narrow" pitchFamily="34" charset="0"/>
              </a:rPr>
              <a:t>citovosť a sugestívnosť</a:t>
            </a:r>
          </a:p>
          <a:p>
            <a:pPr lvl="0"/>
            <a:r>
              <a:rPr lang="sk-SK" sz="3600" b="1" dirty="0" smtClean="0">
                <a:latin typeface="Arial Narrow" pitchFamily="34" charset="0"/>
              </a:rPr>
              <a:t>jazyk </a:t>
            </a:r>
            <a:r>
              <a:rPr lang="sk-SK" sz="3600" b="1" dirty="0" smtClean="0">
                <a:latin typeface="Arial Narrow" pitchFamily="34" charset="0"/>
                <a:cs typeface="Arial"/>
              </a:rPr>
              <a:t>→</a:t>
            </a:r>
            <a:r>
              <a:rPr lang="sk-SK" sz="3600" b="1" dirty="0" smtClean="0">
                <a:latin typeface="Arial Narrow" pitchFamily="34" charset="0"/>
              </a:rPr>
              <a:t> výrazne lyrický a bohatý na básnické prostriedky</a:t>
            </a:r>
          </a:p>
          <a:p>
            <a:pPr lvl="0"/>
            <a:r>
              <a:rPr lang="sk-SK" sz="3600" b="1" dirty="0" smtClean="0">
                <a:latin typeface="Arial Narrow" pitchFamily="34" charset="0"/>
              </a:rPr>
              <a:t>básnici využívali </a:t>
            </a:r>
            <a:r>
              <a:rPr lang="sk-SK" sz="3600" b="1" dirty="0" smtClean="0">
                <a:solidFill>
                  <a:srgbClr val="0000CC"/>
                </a:solidFill>
                <a:latin typeface="Arial Narrow" pitchFamily="34" charset="0"/>
              </a:rPr>
              <a:t>eufóniu</a:t>
            </a:r>
            <a:r>
              <a:rPr lang="sk-SK" sz="3600" b="1" dirty="0" smtClean="0">
                <a:latin typeface="Arial Narrow" pitchFamily="34" charset="0"/>
              </a:rPr>
              <a:t> (zvukovú stránku jazyka) a </a:t>
            </a:r>
            <a:r>
              <a:rPr lang="sk-SK" sz="3600" b="1" dirty="0" smtClean="0">
                <a:solidFill>
                  <a:srgbClr val="0000CC"/>
                </a:solidFill>
                <a:latin typeface="Arial Narrow" pitchFamily="34" charset="0"/>
              </a:rPr>
              <a:t>farebné asociácie</a:t>
            </a:r>
          </a:p>
          <a:p>
            <a:endParaRPr lang="sk-SK" dirty="0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k-SK" sz="3200" b="1" dirty="0" err="1" smtClean="0">
                <a:latin typeface="Arial Narrow" pitchFamily="34" charset="0"/>
              </a:rPr>
              <a:t>Claude</a:t>
            </a:r>
            <a:r>
              <a:rPr lang="sk-SK" sz="3200" b="1" dirty="0" smtClean="0">
                <a:latin typeface="Arial Narrow" pitchFamily="34" charset="0"/>
              </a:rPr>
              <a:t> </a:t>
            </a:r>
            <a:r>
              <a:rPr lang="sk-SK" sz="3200" b="1" dirty="0" err="1" smtClean="0">
                <a:latin typeface="Arial Narrow" pitchFamily="34" charset="0"/>
              </a:rPr>
              <a:t>Monet</a:t>
            </a:r>
            <a:endParaRPr lang="sk-SK" sz="3200" dirty="0">
              <a:latin typeface="Arial Narrow" pitchFamily="34" charset="0"/>
            </a:endParaRP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0" y="1728216"/>
            <a:ext cx="2895600" cy="45720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sk-SK" sz="2400" dirty="0" smtClean="0">
                <a:latin typeface="Arial Narrow" pitchFamily="34" charset="0"/>
              </a:rPr>
              <a:t> </a:t>
            </a:r>
            <a:r>
              <a:rPr lang="sk-SK" sz="2200" b="1" dirty="0" smtClean="0">
                <a:latin typeface="Arial Narrow" pitchFamily="34" charset="0"/>
              </a:rPr>
              <a:t>významný francúzsky</a:t>
            </a:r>
          </a:p>
          <a:p>
            <a:r>
              <a:rPr lang="sk-SK" sz="2200" b="1" dirty="0" smtClean="0">
                <a:latin typeface="Arial Narrow" pitchFamily="34" charset="0"/>
              </a:rPr>
              <a:t>   maliar</a:t>
            </a:r>
          </a:p>
          <a:p>
            <a:pPr>
              <a:buFont typeface="Wingdings" pitchFamily="2" charset="2"/>
              <a:buChar char="§"/>
            </a:pPr>
            <a:r>
              <a:rPr lang="sk-SK" sz="2400" b="1" dirty="0" smtClean="0">
                <a:latin typeface="Arial Narrow" pitchFamily="34" charset="0"/>
              </a:rPr>
              <a:t> </a:t>
            </a:r>
            <a:r>
              <a:rPr lang="sk-SK" sz="2200" dirty="0" smtClean="0">
                <a:latin typeface="Arial Narrow" pitchFamily="34" charset="0"/>
              </a:rPr>
              <a:t>je považovaný</a:t>
            </a:r>
          </a:p>
          <a:p>
            <a:r>
              <a:rPr lang="sk-SK" sz="2200" dirty="0" smtClean="0">
                <a:latin typeface="Arial Narrow" pitchFamily="34" charset="0"/>
              </a:rPr>
              <a:t>   za </a:t>
            </a:r>
            <a:r>
              <a:rPr lang="sk-SK" sz="2200" b="1" dirty="0" err="1" smtClean="0">
                <a:latin typeface="Arial Narrow" pitchFamily="34" charset="0"/>
              </a:rPr>
              <a:t>zakľadateľa</a:t>
            </a:r>
            <a:r>
              <a:rPr lang="sk-SK" sz="2200" b="1" dirty="0" smtClean="0">
                <a:latin typeface="Arial Narrow" pitchFamily="34" charset="0"/>
              </a:rPr>
              <a:t>  </a:t>
            </a:r>
          </a:p>
          <a:p>
            <a:r>
              <a:rPr lang="sk-SK" sz="2200" b="1" dirty="0" smtClean="0">
                <a:latin typeface="Arial Narrow" pitchFamily="34" charset="0"/>
              </a:rPr>
              <a:t>   impresionizmu</a:t>
            </a:r>
          </a:p>
          <a:p>
            <a:pPr>
              <a:buFont typeface="Wingdings" pitchFamily="2" charset="2"/>
              <a:buChar char="§"/>
            </a:pPr>
            <a:r>
              <a:rPr lang="sk-SK" sz="2200" dirty="0" smtClean="0">
                <a:latin typeface="Arial Narrow" pitchFamily="34" charset="0"/>
              </a:rPr>
              <a:t> názov umeleckého</a:t>
            </a:r>
          </a:p>
          <a:p>
            <a:r>
              <a:rPr lang="sk-SK" sz="2200" dirty="0" smtClean="0">
                <a:latin typeface="Arial Narrow" pitchFamily="34" charset="0"/>
              </a:rPr>
              <a:t>   smeru je odvodený </a:t>
            </a:r>
          </a:p>
          <a:p>
            <a:r>
              <a:rPr lang="sk-SK" sz="2200" dirty="0" smtClean="0">
                <a:latin typeface="Arial Narrow" pitchFamily="34" charset="0"/>
              </a:rPr>
              <a:t>   od jeho obrazu</a:t>
            </a:r>
            <a:r>
              <a:rPr lang="sk-SK" sz="2200" dirty="0" smtClean="0"/>
              <a:t>  </a:t>
            </a:r>
          </a:p>
          <a:p>
            <a:r>
              <a:rPr lang="sk-SK" sz="2400" b="1" dirty="0" smtClean="0">
                <a:latin typeface="Arial Narrow" pitchFamily="34" charset="0"/>
              </a:rPr>
              <a:t>   </a:t>
            </a:r>
            <a:r>
              <a:rPr lang="sk-SK" sz="2200" b="1" dirty="0" smtClean="0">
                <a:latin typeface="Arial Narrow" pitchFamily="34" charset="0"/>
              </a:rPr>
              <a:t>Impresia, východ slnka</a:t>
            </a:r>
            <a:endParaRPr lang="sk-SK" sz="2200" dirty="0">
              <a:latin typeface="Arial Narrow" pitchFamily="34" charset="0"/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5233" r="5233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u="sng" dirty="0" smtClean="0">
                <a:latin typeface="Arial Narrow" pitchFamily="34" charset="0"/>
              </a:rPr>
              <a:t>Symbolizmus</a:t>
            </a:r>
            <a:endParaRPr lang="sk-SK" dirty="0">
              <a:latin typeface="Arial Narrow" pitchFamily="34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5029199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sk-SK" b="1" dirty="0" smtClean="0">
                <a:latin typeface="Arial Narrow" pitchFamily="34" charset="0"/>
              </a:rPr>
              <a:t>z gréc. </a:t>
            </a:r>
            <a:r>
              <a:rPr lang="sk-SK" b="1" i="1" dirty="0" err="1" smtClean="0">
                <a:solidFill>
                  <a:srgbClr val="0000CC"/>
                </a:solidFill>
                <a:latin typeface="Arial Narrow" pitchFamily="34" charset="0"/>
              </a:rPr>
              <a:t>symbolon</a:t>
            </a:r>
            <a:r>
              <a:rPr lang="sk-SK" b="1" i="1" dirty="0" smtClean="0">
                <a:solidFill>
                  <a:srgbClr val="0000CC"/>
                </a:solidFill>
                <a:latin typeface="Arial Narrow" pitchFamily="34" charset="0"/>
              </a:rPr>
              <a:t> </a:t>
            </a:r>
            <a:r>
              <a:rPr lang="sk-SK" b="1" dirty="0" smtClean="0">
                <a:solidFill>
                  <a:srgbClr val="0000CC"/>
                </a:solidFill>
                <a:latin typeface="Arial Narrow" pitchFamily="34" charset="0"/>
              </a:rPr>
              <a:t>= znak, náznak</a:t>
            </a:r>
          </a:p>
          <a:p>
            <a:pPr lvl="0"/>
            <a:r>
              <a:rPr lang="sk-SK" b="1" dirty="0" smtClean="0">
                <a:latin typeface="Arial Narrow" pitchFamily="34" charset="0"/>
              </a:rPr>
              <a:t>umelecký smer; vznikol vo Francúzsku ako reakcia na naturalizmus</a:t>
            </a:r>
          </a:p>
          <a:p>
            <a:pPr lvl="0"/>
            <a:r>
              <a:rPr lang="sk-SK" b="1" dirty="0" smtClean="0">
                <a:latin typeface="Arial Narrow" pitchFamily="34" charset="0"/>
              </a:rPr>
              <a:t>základným prostriedkom na vyjadrenie abstraktného pojmu je </a:t>
            </a:r>
            <a:r>
              <a:rPr lang="sk-SK" b="1" dirty="0" smtClean="0">
                <a:solidFill>
                  <a:srgbClr val="0000CC"/>
                </a:solidFill>
                <a:latin typeface="Arial Narrow" pitchFamily="34" charset="0"/>
              </a:rPr>
              <a:t>symbol</a:t>
            </a:r>
            <a:r>
              <a:rPr lang="sk-SK" b="1" dirty="0" smtClean="0">
                <a:latin typeface="Arial Narrow" pitchFamily="34" charset="0"/>
              </a:rPr>
              <a:t> </a:t>
            </a:r>
            <a:r>
              <a:rPr lang="sk-SK" b="1" dirty="0" smtClean="0">
                <a:latin typeface="Arial"/>
                <a:cs typeface="Arial"/>
              </a:rPr>
              <a:t>→ </a:t>
            </a:r>
            <a:r>
              <a:rPr lang="sk-SK" b="1" dirty="0" smtClean="0">
                <a:latin typeface="Arial Narrow" pitchFamily="34" charset="0"/>
              </a:rPr>
              <a:t>mal zvýrazniť </a:t>
            </a:r>
            <a:r>
              <a:rPr lang="sk-SK" b="1" dirty="0" smtClean="0">
                <a:solidFill>
                  <a:srgbClr val="0000CC"/>
                </a:solidFill>
                <a:latin typeface="Arial Narrow" pitchFamily="34" charset="0"/>
              </a:rPr>
              <a:t>viacvýznamovosť básnikovej výpovede</a:t>
            </a:r>
          </a:p>
          <a:p>
            <a:pPr lvl="0"/>
            <a:r>
              <a:rPr lang="sk-SK" b="1" dirty="0" smtClean="0">
                <a:latin typeface="Arial Narrow" pitchFamily="34" charset="0"/>
              </a:rPr>
              <a:t>spisovatelia skutočnosť priamo nepomenúvali, ale využívali </a:t>
            </a:r>
            <a:r>
              <a:rPr lang="sk-SK" b="1" dirty="0" smtClean="0">
                <a:solidFill>
                  <a:srgbClr val="0000CC"/>
                </a:solidFill>
                <a:latin typeface="Arial Narrow" pitchFamily="34" charset="0"/>
              </a:rPr>
              <a:t>viacvýznamové náznaky, obrazy, prenášanie významu, neočakávané spojenia predstáv</a:t>
            </a:r>
          </a:p>
          <a:p>
            <a:pPr lvl="0"/>
            <a:r>
              <a:rPr lang="sk-SK" b="1" dirty="0" smtClean="0">
                <a:latin typeface="Arial Narrow" pitchFamily="34" charset="0"/>
              </a:rPr>
              <a:t>nadradili ducha nad hmotu, podvedomie nad realitu</a:t>
            </a:r>
          </a:p>
          <a:p>
            <a:pPr lvl="0"/>
            <a:r>
              <a:rPr lang="sk-SK" b="1" dirty="0" smtClean="0">
                <a:solidFill>
                  <a:srgbClr val="0000CC"/>
                </a:solidFill>
                <a:latin typeface="Arial Narrow" pitchFamily="34" charset="0"/>
              </a:rPr>
              <a:t>poézia sa svojimi zvukovými efektmi zblížila s hudbou</a:t>
            </a:r>
          </a:p>
          <a:p>
            <a:pPr lvl="0"/>
            <a:r>
              <a:rPr lang="sk-SK" b="1" dirty="0" smtClean="0">
                <a:latin typeface="Arial Narrow" pitchFamily="34" charset="0"/>
              </a:rPr>
              <a:t>symbolizmus priniesol revolúciu v prozódii – vytvoril </a:t>
            </a:r>
            <a:r>
              <a:rPr lang="sk-SK" b="1" dirty="0" smtClean="0">
                <a:solidFill>
                  <a:srgbClr val="0000CC"/>
                </a:solidFill>
                <a:latin typeface="Arial Narrow" pitchFamily="34" charset="0"/>
              </a:rPr>
              <a:t>voľný verš</a:t>
            </a:r>
          </a:p>
          <a:p>
            <a:endParaRPr lang="sk-SK" dirty="0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sz="3200" b="1" dirty="0" err="1" smtClean="0">
                <a:latin typeface="Arial Narrow" pitchFamily="34" charset="0"/>
              </a:rPr>
              <a:t>Gustave</a:t>
            </a:r>
            <a:r>
              <a:rPr lang="sk-SK" sz="3200" b="1" dirty="0" smtClean="0">
                <a:latin typeface="Arial Narrow" pitchFamily="34" charset="0"/>
              </a:rPr>
              <a:t> </a:t>
            </a:r>
            <a:r>
              <a:rPr lang="sk-SK" sz="3200" b="1" dirty="0" err="1" smtClean="0">
                <a:latin typeface="Arial Narrow" pitchFamily="34" charset="0"/>
              </a:rPr>
              <a:t>Moreau</a:t>
            </a:r>
            <a:endParaRPr lang="sk-SK" sz="3200" b="1" dirty="0">
              <a:latin typeface="Arial Narrow" pitchFamily="34" charset="0"/>
            </a:endParaRP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0" y="1600200"/>
            <a:ext cx="2895600" cy="5257800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§"/>
            </a:pPr>
            <a:r>
              <a:rPr lang="sk-SK" sz="2000" dirty="0" smtClean="0"/>
              <a:t> </a:t>
            </a:r>
            <a:r>
              <a:rPr lang="sk-SK" sz="2400" b="1" dirty="0" smtClean="0">
                <a:latin typeface="Arial Narrow" pitchFamily="34" charset="0"/>
              </a:rPr>
              <a:t>jeden z najznámejších</a:t>
            </a:r>
          </a:p>
          <a:p>
            <a:r>
              <a:rPr lang="sk-SK" sz="2400" b="1" dirty="0" smtClean="0">
                <a:latin typeface="Arial Narrow" pitchFamily="34" charset="0"/>
              </a:rPr>
              <a:t>  maliarov symbolizmu</a:t>
            </a:r>
          </a:p>
          <a:p>
            <a:pPr>
              <a:buFont typeface="Wingdings" pitchFamily="2" charset="2"/>
              <a:buChar char="§"/>
            </a:pPr>
            <a:r>
              <a:rPr lang="sk-SK" sz="2400" b="1" dirty="0" smtClean="0">
                <a:latin typeface="Arial Narrow" pitchFamily="34" charset="0"/>
              </a:rPr>
              <a:t> </a:t>
            </a:r>
            <a:r>
              <a:rPr lang="sk-SK" sz="2400" dirty="0" smtClean="0">
                <a:latin typeface="Arial Narrow" pitchFamily="34" charset="0"/>
              </a:rPr>
              <a:t>obraz</a:t>
            </a:r>
            <a:r>
              <a:rPr lang="sk-SK" sz="2400" b="1" dirty="0" smtClean="0">
                <a:latin typeface="Arial Narrow" pitchFamily="34" charset="0"/>
              </a:rPr>
              <a:t> Videnie </a:t>
            </a:r>
            <a:r>
              <a:rPr lang="sk-SK" sz="2400" dirty="0" smtClean="0">
                <a:latin typeface="Arial Narrow" pitchFamily="34" charset="0"/>
              </a:rPr>
              <a:t>rozpráva</a:t>
            </a:r>
          </a:p>
          <a:p>
            <a:r>
              <a:rPr lang="sk-SK" sz="2400" dirty="0" smtClean="0">
                <a:latin typeface="Arial Narrow" pitchFamily="34" charset="0"/>
              </a:rPr>
              <a:t>  príbeh </a:t>
            </a:r>
            <a:r>
              <a:rPr lang="sk-SK" sz="2400" dirty="0" err="1" smtClean="0">
                <a:latin typeface="Arial Narrow" pitchFamily="34" charset="0"/>
              </a:rPr>
              <a:t>Salome</a:t>
            </a:r>
            <a:r>
              <a:rPr lang="sk-SK" sz="2400" dirty="0" smtClean="0">
                <a:latin typeface="Arial Narrow" pitchFamily="34" charset="0"/>
              </a:rPr>
              <a:t> z Biblie</a:t>
            </a:r>
          </a:p>
          <a:p>
            <a:pPr>
              <a:buFont typeface="Wingdings" pitchFamily="2" charset="2"/>
              <a:buChar char="§"/>
            </a:pPr>
            <a:r>
              <a:rPr lang="sk-SK" sz="2400" b="1" dirty="0" smtClean="0">
                <a:latin typeface="Arial Narrow" pitchFamily="34" charset="0"/>
              </a:rPr>
              <a:t> </a:t>
            </a:r>
            <a:r>
              <a:rPr lang="sk-SK" sz="2400" dirty="0" smtClean="0">
                <a:latin typeface="Arial Narrow" pitchFamily="34" charset="0"/>
              </a:rPr>
              <a:t>poukazuje i na politickú </a:t>
            </a:r>
          </a:p>
          <a:p>
            <a:r>
              <a:rPr lang="sk-SK" sz="2400" dirty="0" smtClean="0">
                <a:latin typeface="Arial Narrow" pitchFamily="34" charset="0"/>
              </a:rPr>
              <a:t>   situáciu Francúzskej </a:t>
            </a:r>
          </a:p>
          <a:p>
            <a:r>
              <a:rPr lang="sk-SK" sz="2400" dirty="0" smtClean="0">
                <a:latin typeface="Arial Narrow" pitchFamily="34" charset="0"/>
              </a:rPr>
              <a:t>   republiky</a:t>
            </a:r>
          </a:p>
          <a:p>
            <a:pPr>
              <a:buFont typeface="Wingdings" pitchFamily="2" charset="2"/>
              <a:buChar char="§"/>
            </a:pPr>
            <a:r>
              <a:rPr lang="sk-SK" sz="2400" dirty="0" smtClean="0">
                <a:latin typeface="Arial Narrow" pitchFamily="34" charset="0"/>
              </a:rPr>
              <a:t> prehra Francúzka je </a:t>
            </a:r>
          </a:p>
          <a:p>
            <a:r>
              <a:rPr lang="sk-SK" sz="2400" dirty="0" smtClean="0">
                <a:latin typeface="Arial Narrow" pitchFamily="34" charset="0"/>
              </a:rPr>
              <a:t>   znázornená tmavými </a:t>
            </a:r>
          </a:p>
          <a:p>
            <a:r>
              <a:rPr lang="sk-SK" sz="2400" dirty="0" smtClean="0">
                <a:latin typeface="Arial Narrow" pitchFamily="34" charset="0"/>
              </a:rPr>
              <a:t>   farbami  celého obrazu</a:t>
            </a:r>
          </a:p>
          <a:p>
            <a:r>
              <a:rPr lang="sk-SK" sz="2400" dirty="0" smtClean="0">
                <a:latin typeface="Arial Narrow" pitchFamily="34" charset="0"/>
              </a:rPr>
              <a:t>   a hlavne smutnou hlavou</a:t>
            </a:r>
          </a:p>
          <a:p>
            <a:r>
              <a:rPr lang="sk-SK" sz="2400" dirty="0" smtClean="0">
                <a:latin typeface="Arial Narrow" pitchFamily="34" charset="0"/>
              </a:rPr>
              <a:t>   Jána Krstiteľa, v obraze </a:t>
            </a:r>
          </a:p>
          <a:p>
            <a:r>
              <a:rPr lang="sk-SK" sz="2400" dirty="0" smtClean="0">
                <a:latin typeface="Arial Narrow" pitchFamily="34" charset="0"/>
              </a:rPr>
              <a:t>   zosobňujúceho dobro</a:t>
            </a:r>
          </a:p>
          <a:p>
            <a:r>
              <a:rPr lang="sk-SK" sz="2400" dirty="0" smtClean="0">
                <a:latin typeface="Arial Narrow" pitchFamily="34" charset="0"/>
              </a:rPr>
              <a:t>   a jeho porážku</a:t>
            </a:r>
          </a:p>
          <a:p>
            <a:pPr>
              <a:buFont typeface="Wingdings" pitchFamily="2" charset="2"/>
              <a:buChar char="§"/>
            </a:pPr>
            <a:r>
              <a:rPr lang="sk-SK" sz="2400" dirty="0" smtClean="0">
                <a:latin typeface="Arial Narrow" pitchFamily="34" charset="0"/>
              </a:rPr>
              <a:t> </a:t>
            </a:r>
            <a:r>
              <a:rPr lang="sk-SK" sz="2400" dirty="0" err="1" smtClean="0">
                <a:latin typeface="Arial Narrow" pitchFamily="34" charset="0"/>
              </a:rPr>
              <a:t>Salome</a:t>
            </a:r>
            <a:r>
              <a:rPr lang="sk-SK" sz="2400" dirty="0" smtClean="0">
                <a:latin typeface="Arial Narrow" pitchFamily="34" charset="0"/>
              </a:rPr>
              <a:t> symbolizuje </a:t>
            </a:r>
          </a:p>
          <a:p>
            <a:r>
              <a:rPr lang="sk-SK" sz="2400" dirty="0" smtClean="0">
                <a:latin typeface="Arial Narrow" pitchFamily="34" charset="0"/>
              </a:rPr>
              <a:t>   Prusko</a:t>
            </a:r>
          </a:p>
          <a:p>
            <a:endParaRPr lang="sk-SK" sz="2400" b="1" dirty="0">
              <a:latin typeface="Arial Narrow" pitchFamily="34" charset="0"/>
            </a:endParaRPr>
          </a:p>
        </p:txBody>
      </p:sp>
      <p:pic>
        <p:nvPicPr>
          <p:cNvPr id="11" name="Picture 3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18732" b="18732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u="sng" dirty="0" smtClean="0">
                <a:latin typeface="Arial Narrow" pitchFamily="34" charset="0"/>
              </a:rPr>
              <a:t>Dekadencia</a:t>
            </a:r>
            <a:endParaRPr lang="sk-SK" dirty="0">
              <a:latin typeface="Arial Narrow" pitchFamily="34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0" y="1447800"/>
            <a:ext cx="9144000" cy="5181599"/>
          </a:xfrm>
        </p:spPr>
        <p:txBody>
          <a:bodyPr>
            <a:noAutofit/>
          </a:bodyPr>
          <a:lstStyle/>
          <a:p>
            <a:pPr lvl="0"/>
            <a:r>
              <a:rPr lang="sk-SK" sz="2800" b="1" dirty="0" smtClean="0">
                <a:latin typeface="Arial Narrow" pitchFamily="34" charset="0"/>
              </a:rPr>
              <a:t>z franc. </a:t>
            </a:r>
            <a:r>
              <a:rPr lang="sk-SK" sz="2800" b="1" i="1" dirty="0" err="1" smtClean="0">
                <a:solidFill>
                  <a:srgbClr val="0000CC"/>
                </a:solidFill>
                <a:latin typeface="Arial Narrow" pitchFamily="34" charset="0"/>
              </a:rPr>
              <a:t>décadence</a:t>
            </a:r>
            <a:r>
              <a:rPr lang="sk-SK" sz="2800" b="1" dirty="0" smtClean="0">
                <a:solidFill>
                  <a:srgbClr val="0000CC"/>
                </a:solidFill>
                <a:latin typeface="Arial Narrow" pitchFamily="34" charset="0"/>
              </a:rPr>
              <a:t> = úpadok</a:t>
            </a:r>
          </a:p>
          <a:p>
            <a:pPr lvl="0"/>
            <a:r>
              <a:rPr lang="sk-SK" sz="2800" b="1" dirty="0" smtClean="0">
                <a:latin typeface="Arial Narrow" pitchFamily="34" charset="0"/>
              </a:rPr>
              <a:t>výraz pôvodne slúžil ako hanlivé označenie francúzskej poézie z konca 19. storočia, ktorá pohŕdala dobovou meštianskou kultúrou a jej tradíciami</a:t>
            </a:r>
          </a:p>
          <a:p>
            <a:pPr lvl="0"/>
            <a:r>
              <a:rPr lang="sk-SK" sz="2800" b="1" dirty="0" smtClean="0">
                <a:latin typeface="Arial Narrow" pitchFamily="34" charset="0"/>
              </a:rPr>
              <a:t>pre dekadentnú literatúru je príznačný </a:t>
            </a:r>
            <a:r>
              <a:rPr lang="sk-SK" sz="2800" b="1" dirty="0" smtClean="0">
                <a:solidFill>
                  <a:srgbClr val="0000CC"/>
                </a:solidFill>
                <a:latin typeface="Arial Narrow" pitchFamily="34" charset="0"/>
              </a:rPr>
              <a:t>subjektivizmus, individualizmus a pesimizmus</a:t>
            </a:r>
            <a:r>
              <a:rPr lang="sk-SK" sz="2800" b="1" dirty="0" smtClean="0">
                <a:latin typeface="Arial Narrow" pitchFamily="34" charset="0"/>
              </a:rPr>
              <a:t>, zblíženie poézie s hudbou a maliarstvom</a:t>
            </a:r>
          </a:p>
          <a:p>
            <a:pPr lvl="0"/>
            <a:r>
              <a:rPr lang="sk-SK" sz="2800" b="1" dirty="0" smtClean="0">
                <a:latin typeface="Arial Narrow" pitchFamily="34" charset="0"/>
              </a:rPr>
              <a:t>rozvíja sa </a:t>
            </a:r>
            <a:r>
              <a:rPr lang="sk-SK" sz="2800" b="1" dirty="0" smtClean="0">
                <a:solidFill>
                  <a:srgbClr val="0000CC"/>
                </a:solidFill>
                <a:latin typeface="Arial Narrow" pitchFamily="34" charset="0"/>
              </a:rPr>
              <a:t>lyrika</a:t>
            </a:r>
            <a:r>
              <a:rPr lang="sk-SK" sz="2800" b="1" dirty="0" smtClean="0">
                <a:latin typeface="Arial Narrow" pitchFamily="34" charset="0"/>
              </a:rPr>
              <a:t>, ktorá </a:t>
            </a:r>
            <a:r>
              <a:rPr lang="sk-SK" sz="2800" b="1" dirty="0" smtClean="0">
                <a:solidFill>
                  <a:srgbClr val="0000CC"/>
                </a:solidFill>
                <a:latin typeface="Arial Narrow" pitchFamily="34" charset="0"/>
              </a:rPr>
              <a:t>vyjadruje náladovosť a fantáziu</a:t>
            </a:r>
            <a:r>
              <a:rPr lang="sk-SK" sz="2800" b="1" dirty="0" smtClean="0">
                <a:latin typeface="Arial Narrow" pitchFamily="34" charset="0"/>
              </a:rPr>
              <a:t>, často </a:t>
            </a:r>
            <a:r>
              <a:rPr lang="sk-SK" sz="2800" b="1" dirty="0" smtClean="0">
                <a:solidFill>
                  <a:srgbClr val="0000CC"/>
                </a:solidFill>
                <a:latin typeface="Arial Narrow" pitchFamily="34" charset="0"/>
              </a:rPr>
              <a:t>úzkosť a depresie človeka</a:t>
            </a:r>
          </a:p>
          <a:p>
            <a:pPr lvl="0"/>
            <a:r>
              <a:rPr lang="sk-SK" sz="2800" b="1" dirty="0" smtClean="0">
                <a:latin typeface="Arial Narrow" pitchFamily="34" charset="0"/>
              </a:rPr>
              <a:t>často sa dekadentné tóny a motívy prelínajú so symbolistickou poetikou, preto </a:t>
            </a:r>
            <a:r>
              <a:rPr lang="sk-SK" sz="2800" b="1" dirty="0" smtClean="0">
                <a:solidFill>
                  <a:srgbClr val="0000CC"/>
                </a:solidFill>
                <a:latin typeface="Arial Narrow" pitchFamily="34" charset="0"/>
              </a:rPr>
              <a:t>predstavitelia dekadencie patrili i k symbolistom</a:t>
            </a:r>
          </a:p>
          <a:p>
            <a:pPr>
              <a:buNone/>
            </a:pPr>
            <a:endParaRPr lang="sk-SK" sz="2800" dirty="0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">
  <a:themeElements>
    <a:clrScheme name="Modul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197</TotalTime>
  <Words>206</Words>
  <Application>Microsoft Office PowerPoint</Application>
  <PresentationFormat>Prezentácia na obrazovke (4:3)</PresentationFormat>
  <Paragraphs>141</Paragraphs>
  <Slides>13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13</vt:i4>
      </vt:variant>
    </vt:vector>
  </HeadingPairs>
  <TitlesOfParts>
    <vt:vector size="14" baseType="lpstr">
      <vt:lpstr>Modul</vt:lpstr>
      <vt:lpstr>MODERNA</vt:lpstr>
      <vt:lpstr>Spoločensko-historické pomery</vt:lpstr>
      <vt:lpstr>Moderna v literatúre a umení</vt:lpstr>
      <vt:lpstr>Parnasizmus</vt:lpstr>
      <vt:lpstr>Impresionizmus</vt:lpstr>
      <vt:lpstr>Claude Monet</vt:lpstr>
      <vt:lpstr>Symbolizmus</vt:lpstr>
      <vt:lpstr>Gustave Moreau</vt:lpstr>
      <vt:lpstr>Dekadencia</vt:lpstr>
      <vt:lpstr>CHARLES BAUDELAIRE (1821 – 1867) </vt:lpstr>
      <vt:lpstr>MRCINA</vt:lpstr>
      <vt:lpstr>PAUL  VERLAINE (1844 – 1896) </vt:lpstr>
      <vt:lpstr>BÁSNICKÉ UMENIE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MODERNA</dc:title>
  <dc:creator>škola</dc:creator>
  <cp:lastModifiedBy>Holbus Marek</cp:lastModifiedBy>
  <cp:revision>24</cp:revision>
  <dcterms:created xsi:type="dcterms:W3CDTF">2012-02-08T18:05:44Z</dcterms:created>
  <dcterms:modified xsi:type="dcterms:W3CDTF">2016-10-07T04:53:27Z</dcterms:modified>
</cp:coreProperties>
</file>