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9" r:id="rId8"/>
    <p:sldId id="263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9600" b="1" dirty="0" smtClean="0">
                <a:latin typeface="Andalus" pitchFamily="18" charset="-78"/>
                <a:cs typeface="Andalus" pitchFamily="18" charset="-78"/>
              </a:rPr>
              <a:t>APOLIENA</a:t>
            </a:r>
            <a:endParaRPr lang="sk-SK" sz="96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JOZEF GREGOR-TAJOVSKÝ</a:t>
            </a:r>
            <a:endParaRPr lang="sk-SK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u="sng" dirty="0" smtClean="0">
                <a:latin typeface="Andalus" pitchFamily="18" charset="-78"/>
                <a:cs typeface="Andalus" pitchFamily="18" charset="-78"/>
              </a:rPr>
              <a:t>NESPOĽAHLIVÝ ROZPRÁVAČ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:</a:t>
            </a:r>
            <a:endParaRPr lang="sk-SK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3600" b="1" dirty="0" smtClean="0">
                <a:latin typeface="Andalus" pitchFamily="18" charset="-78"/>
                <a:cs typeface="Andalus" pitchFamily="18" charset="-78"/>
              </a:rPr>
              <a:t>Aj postoj samotného rozprávača </a:t>
            </a:r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– učňa </a:t>
            </a:r>
            <a:r>
              <a:rPr lang="sk-SK" sz="3600" b="1" dirty="0" smtClean="0">
                <a:latin typeface="Andalus" pitchFamily="18" charset="-78"/>
                <a:cs typeface="Andalus" pitchFamily="18" charset="-78"/>
              </a:rPr>
              <a:t>k </a:t>
            </a:r>
            <a:r>
              <a:rPr lang="sk-SK" sz="3600" b="1" dirty="0" err="1" smtClean="0">
                <a:latin typeface="Andalus" pitchFamily="18" charset="-78"/>
                <a:cs typeface="Andalus" pitchFamily="18" charset="-78"/>
              </a:rPr>
              <a:t>Apoliene</a:t>
            </a:r>
            <a:r>
              <a:rPr lang="sk-SK" sz="3600" b="1" dirty="0" smtClean="0">
                <a:latin typeface="Andalus" pitchFamily="18" charset="-78"/>
                <a:cs typeface="Andalus" pitchFamily="18" charset="-78"/>
              </a:rPr>
              <a:t> sa v závere mení</a:t>
            </a:r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, keď zistí,          že ohluchla od bitky, ktorú jej „uštedroval“ jej opitý otec. </a:t>
            </a:r>
          </a:p>
          <a:p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„A od tých čias, kým </a:t>
            </a:r>
            <a:r>
              <a:rPr lang="sk-SK" sz="3600" dirty="0" err="1" smtClean="0">
                <a:latin typeface="Andalus" pitchFamily="18" charset="-78"/>
                <a:cs typeface="Andalus" pitchFamily="18" charset="-78"/>
              </a:rPr>
              <a:t>Apoliena</a:t>
            </a:r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 u nás slúžila,    i keď nás bili, nebolelo nás to tak, lebo sme    si pripomínali, že </a:t>
            </a:r>
            <a:r>
              <a:rPr lang="sk-SK" sz="3600" dirty="0" err="1" smtClean="0">
                <a:latin typeface="Andalus" pitchFamily="18" charset="-78"/>
                <a:cs typeface="Andalus" pitchFamily="18" charset="-78"/>
              </a:rPr>
              <a:t>Apoliena</a:t>
            </a:r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 viac vystála, keď od zauškovania ohluchla, a prestali sme na ňu húkať a sa jej posmievať...“</a:t>
            </a:r>
          </a:p>
          <a:p>
            <a:pPr>
              <a:buNone/>
            </a:pPr>
            <a:endParaRPr lang="sk-SK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u="sng" dirty="0" smtClean="0">
                <a:latin typeface="Andalus" pitchFamily="18" charset="-78"/>
                <a:cs typeface="Andalus" pitchFamily="18" charset="-78"/>
              </a:rPr>
              <a:t>NESPOĽAHLIVÝ ROZPRÁVAČ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:</a:t>
            </a:r>
            <a:endParaRPr lang="sk-SK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600" b="1" dirty="0" smtClean="0">
                <a:latin typeface="Andalus" pitchFamily="18" charset="-78"/>
                <a:cs typeface="Andalus" pitchFamily="18" charset="-78"/>
              </a:rPr>
              <a:t>je to </a:t>
            </a:r>
            <a:r>
              <a:rPr lang="sk-SK" sz="3600" b="1" dirty="0" smtClean="0">
                <a:latin typeface="Andalus" pitchFamily="18" charset="-78"/>
                <a:cs typeface="Andalus" pitchFamily="18" charset="-78"/>
              </a:rPr>
              <a:t>falošný, nedôveryhodný</a:t>
            </a:r>
            <a:r>
              <a:rPr lang="cs-CZ" sz="36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sz="3600" b="1" dirty="0" smtClean="0">
                <a:latin typeface="Andalus" pitchFamily="18" charset="-78"/>
                <a:cs typeface="Andalus" pitchFamily="18" charset="-78"/>
              </a:rPr>
              <a:t>rozprávač</a:t>
            </a:r>
          </a:p>
          <a:p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rozprávač sa tvári, že nemá prístup                     k potrebným informáciám, </a:t>
            </a:r>
            <a:r>
              <a:rPr lang="sk-SK" sz="3600" b="1" dirty="0" smtClean="0">
                <a:latin typeface="Andalus" pitchFamily="18" charset="-78"/>
                <a:cs typeface="Andalus" pitchFamily="18" charset="-78"/>
              </a:rPr>
              <a:t>nie je ochotný alebo schopný pravdivo podať informáciu</a:t>
            </a:r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, vedome ju prekrúca</a:t>
            </a:r>
          </a:p>
          <a:p>
            <a:r>
              <a:rPr lang="sk-SK" sz="3600" b="1" dirty="0" smtClean="0">
                <a:latin typeface="Andalus" pitchFamily="18" charset="-78"/>
                <a:cs typeface="Andalus" pitchFamily="18" charset="-78"/>
              </a:rPr>
              <a:t>subjektívne posudzuje povedané zo svojho uhla pohľadu </a:t>
            </a:r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→ čitateľ sa naň nemôže spoľahnúť</a:t>
            </a:r>
          </a:p>
          <a:p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niekedy si autor vytvorí rozprávača,                                  s názormi ktorého nesúhlasí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JOZEF GREGOR-TAJOVSKÝ </a:t>
            </a: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(1874-1940)</a:t>
            </a:r>
            <a:b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latin typeface="Andalus" pitchFamily="18" charset="-78"/>
                <a:cs typeface="Andalus" pitchFamily="18" charset="-78"/>
              </a:rPr>
              <a:t>patrí k najvýznamnejším predstaviteľom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kritického realizmu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v slovenskej literatúre</a:t>
            </a:r>
          </a:p>
          <a:p>
            <a:pPr>
              <a:buNone/>
            </a:pPr>
            <a:endParaRPr lang="sk-SK" sz="11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sk-SK" dirty="0" smtClean="0">
                <a:latin typeface="Andalus" pitchFamily="18" charset="-78"/>
                <a:cs typeface="Andalus" pitchFamily="18" charset="-78"/>
              </a:rPr>
              <a:t>bol majstrom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krátkej prózy</a:t>
            </a:r>
          </a:p>
          <a:p>
            <a:pPr>
              <a:buNone/>
            </a:pPr>
            <a:endParaRPr lang="sk-SK" sz="11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sk-SK" dirty="0" smtClean="0">
                <a:latin typeface="Andalus" pitchFamily="18" charset="-78"/>
                <a:cs typeface="Andalus" pitchFamily="18" charset="-78"/>
              </a:rPr>
              <a:t>písal črty a poviedky najmä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z dedinského prostredia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v ktorých chcel poukázať na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osud najbiednejších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najchudobnejších a vzbudiť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súcit s ich osudom</a:t>
            </a:r>
            <a:endParaRPr lang="sk-SK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>
            <a:normAutofit lnSpcReduction="10000"/>
          </a:bodyPr>
          <a:lstStyle/>
          <a:p>
            <a:endParaRPr lang="sk-SK" dirty="0"/>
          </a:p>
        </p:txBody>
      </p:sp>
      <p:pic>
        <p:nvPicPr>
          <p:cNvPr id="1026" name="Picture 2" descr="http://upload.wikimedia.org/wikipedia/commons/3/3e/TajovskyJozefGregor_spisovat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600200"/>
            <a:ext cx="3086100" cy="45370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u="sng" dirty="0" smtClean="0">
                <a:latin typeface="Andalus" pitchFamily="18" charset="-78"/>
                <a:cs typeface="Andalus" pitchFamily="18" charset="-78"/>
              </a:rPr>
              <a:t>ZNAKY  TAJOVSKÉHO  PRÓZY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:</a:t>
            </a:r>
            <a:endParaRPr lang="sk-SK" b="1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>
                <a:latin typeface="Andalus" pitchFamily="18" charset="-78"/>
                <a:cs typeface="Andalus" pitchFamily="18" charset="-78"/>
              </a:rPr>
              <a:t>napísané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v 1. osobe </a:t>
            </a:r>
            <a:r>
              <a:rPr lang="sk-SK" dirty="0" smtClean="0">
                <a:latin typeface="Arial"/>
                <a:cs typeface="Arial"/>
              </a:rPr>
              <a:t>→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dôraz na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dokumentárnosť 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– ako keby ich rozprával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autentický svedok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r>
              <a:rPr lang="sk-SK" b="1" dirty="0" smtClean="0">
                <a:latin typeface="Andalus" pitchFamily="18" charset="-78"/>
                <a:cs typeface="Andalus" pitchFamily="18" charset="-78"/>
              </a:rPr>
              <a:t>prózy sú stručné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k-SK" dirty="0" smtClean="0">
                <a:latin typeface="Arial"/>
                <a:cs typeface="Arial"/>
              </a:rPr>
              <a:t>→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dôraz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 v nich nie je na deji a na zložitých zápletkách, ale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na postavách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r>
              <a:rPr lang="sk-SK" dirty="0" smtClean="0">
                <a:latin typeface="Andalus" pitchFamily="18" charset="-78"/>
                <a:cs typeface="Andalus" pitchFamily="18" charset="-78"/>
              </a:rPr>
              <a:t>rozprávanie sa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koncentruje okolo určitej osoby</a:t>
            </a:r>
          </a:p>
          <a:p>
            <a:r>
              <a:rPr lang="sk-SK" dirty="0" smtClean="0">
                <a:latin typeface="Andalus" pitchFamily="18" charset="-78"/>
                <a:cs typeface="Andalus" pitchFamily="18" charset="-78"/>
              </a:rPr>
              <a:t>sú to predovšetkým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ľudové postavy 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– „malí“, biedni, utláčaní, bezmocní, ale pracovití a čestní ľudia</a:t>
            </a:r>
          </a:p>
          <a:p>
            <a:r>
              <a:rPr lang="sk-SK" b="1" dirty="0" smtClean="0">
                <a:latin typeface="Andalus" pitchFamily="18" charset="-78"/>
                <a:cs typeface="Andalus" pitchFamily="18" charset="-78"/>
              </a:rPr>
              <a:t>postavy vykresľuje realisticky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nezakrýva ani ich chyby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, ktoré sú dôsledkom biedy (napr. zaostalosť, poverčivosť, ľahostajnosť, konzervativizmus, alkoholizmus) </a:t>
            </a:r>
          </a:p>
          <a:p>
            <a:r>
              <a:rPr lang="sk-SK" dirty="0" smtClean="0">
                <a:latin typeface="Andalus" pitchFamily="18" charset="-78"/>
                <a:cs typeface="Andalus" pitchFamily="18" charset="-78"/>
              </a:rPr>
              <a:t>využíva </a:t>
            </a:r>
            <a:r>
              <a:rPr lang="sk-SK" b="1" dirty="0" smtClean="0">
                <a:latin typeface="Andalus" pitchFamily="18" charset="-78"/>
                <a:cs typeface="Andalus" pitchFamily="18" charset="-78"/>
              </a:rPr>
              <a:t>ľudovú hovorovú reč</a:t>
            </a:r>
            <a:endParaRPr lang="sk-SK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sk-SK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11430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657600" y="304800"/>
            <a:ext cx="5029200" cy="6553200"/>
          </a:xfrm>
        </p:spPr>
        <p:txBody>
          <a:bodyPr>
            <a:noAutofit/>
          </a:bodyPr>
          <a:lstStyle/>
          <a:p>
            <a:r>
              <a:rPr lang="sk-SK" sz="2500" b="1" dirty="0" smtClean="0">
                <a:latin typeface="Andalus" pitchFamily="18" charset="-78"/>
                <a:cs typeface="Andalus" pitchFamily="18" charset="-78"/>
              </a:rPr>
              <a:t>poviedka vykresľuje osud hluchého 15-ročného dievčaťa</a:t>
            </a:r>
            <a:r>
              <a:rPr lang="sk-SK" sz="2500" dirty="0" smtClean="0">
                <a:latin typeface="Andalus" pitchFamily="18" charset="-78"/>
                <a:cs typeface="Andalus" pitchFamily="18" charset="-78"/>
              </a:rPr>
              <a:t>, ktoré príde za slúžku do mestskej remeselníckej rodiny</a:t>
            </a:r>
          </a:p>
          <a:p>
            <a:pPr>
              <a:buNone/>
            </a:pPr>
            <a:endParaRPr lang="sk-SK" sz="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sk-SK" sz="2500" b="1" dirty="0" smtClean="0">
                <a:latin typeface="Andalus" pitchFamily="18" charset="-78"/>
                <a:cs typeface="Andalus" pitchFamily="18" charset="-78"/>
              </a:rPr>
              <a:t>učni - rovesníci sa jej vysmievajú </a:t>
            </a:r>
            <a:r>
              <a:rPr lang="sk-SK" sz="2500" dirty="0" smtClean="0">
                <a:latin typeface="Andalus" pitchFamily="18" charset="-78"/>
                <a:cs typeface="Andalus" pitchFamily="18" charset="-78"/>
              </a:rPr>
              <a:t>a svoje správanie zmenia až vtedy, keď zistia, že </a:t>
            </a:r>
            <a:r>
              <a:rPr lang="sk-SK" sz="2500" b="1" dirty="0" smtClean="0">
                <a:latin typeface="Andalus" pitchFamily="18" charset="-78"/>
                <a:cs typeface="Andalus" pitchFamily="18" charset="-78"/>
              </a:rPr>
              <a:t>ohluchla od bitky otca - alkoholika</a:t>
            </a:r>
          </a:p>
          <a:p>
            <a:pPr>
              <a:buNone/>
            </a:pPr>
            <a:endParaRPr lang="sk-SK" sz="8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sk-SK" sz="2500" dirty="0" smtClean="0">
                <a:latin typeface="Andalus" pitchFamily="18" charset="-78"/>
                <a:cs typeface="Andalus" pitchFamily="18" charset="-78"/>
              </a:rPr>
              <a:t>rozprávačom príbehu je priamy účastník deja – jeden z učňov</a:t>
            </a:r>
          </a:p>
          <a:p>
            <a:pPr>
              <a:buNone/>
            </a:pPr>
            <a:endParaRPr lang="sk-SK" sz="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sk-SK" sz="2500" b="1" dirty="0" smtClean="0">
                <a:latin typeface="Andalus" pitchFamily="18" charset="-78"/>
                <a:cs typeface="Andalus" pitchFamily="18" charset="-78"/>
              </a:rPr>
              <a:t>poviedka je nepriamou obžalobou krutých sociálnych pomerov</a:t>
            </a:r>
            <a:r>
              <a:rPr lang="sk-SK" sz="2500" dirty="0" smtClean="0">
                <a:latin typeface="Andalus" pitchFamily="18" charset="-78"/>
                <a:cs typeface="Andalus" pitchFamily="18" charset="-78"/>
              </a:rPr>
              <a:t>, v ktorých trpia už i tí najnevinnejší – deti</a:t>
            </a:r>
            <a:endParaRPr lang="sk-SK" sz="25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5362" name="Picture 2" descr="http://www.paseka.sk/_data/books_pix_big/book_92088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38200"/>
            <a:ext cx="3505200" cy="50961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u="sng" dirty="0" smtClean="0">
                <a:latin typeface="Andalus" pitchFamily="18" charset="-78"/>
                <a:cs typeface="Andalus" pitchFamily="18" charset="-78"/>
              </a:rPr>
              <a:t>ÚLOHA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5257800"/>
          </a:xfrm>
        </p:spPr>
        <p:txBody>
          <a:bodyPr/>
          <a:lstStyle/>
          <a:p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Všimnite si v nasledujúcom úryvku osobu rozprávača, ale nie z hľadiska formy,          ale skôr z ľudského hľadiska. 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Picture 2" descr="http://www.paseka.sk/_data/books_pix_big/book_92088_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794219"/>
            <a:ext cx="4057650" cy="53648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Andalus" pitchFamily="18" charset="-78"/>
                <a:cs typeface="Andalus" pitchFamily="18" charset="-78"/>
              </a:rPr>
              <a:t>J. G. TAJOVSKÝ: APOLIENA </a:t>
            </a:r>
            <a:r>
              <a:rPr lang="sk-SK" sz="3200" dirty="0" smtClean="0">
                <a:latin typeface="Andalus" pitchFamily="18" charset="-78"/>
                <a:cs typeface="Andalus" pitchFamily="18" charset="-78"/>
              </a:rPr>
              <a:t>(ukážka)</a:t>
            </a:r>
            <a:endParaRPr lang="sk-SK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4102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sk-SK" i="1" dirty="0" smtClean="0"/>
              <a:t>         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Ja a môj pán majster začali sme naraz robiť remeslo, lenže on ako majster a ja zas ako učeň u neho. On sa potom hneď oženil, </a:t>
            </a:r>
            <a:r>
              <a:rPr lang="sk-SK" sz="3300" dirty="0" err="1" smtClean="0">
                <a:latin typeface="Andalus" pitchFamily="18" charset="-78"/>
                <a:cs typeface="Andalus" pitchFamily="18" charset="-78"/>
              </a:rPr>
              <a:t>kdežto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ja dosiaľ nepoznám familiárnych radostí.</a:t>
            </a:r>
          </a:p>
          <a:p>
            <a:pPr algn="just">
              <a:buNone/>
            </a:pP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       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Potom sme si vzali ešte druhého učňa, Jana, a prvý rok nepotrebovali sme slúžky. Po dome a v kuchyni vrteli sme sa       s mladou paňou, po meste behal som ja s Janom.</a:t>
            </a:r>
          </a:p>
          <a:p>
            <a:pPr algn="just">
              <a:buNone/>
            </a:pP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       Druhý rok narodilo sa nám dieťa. </a:t>
            </a:r>
          </a:p>
          <a:p>
            <a:pPr algn="just">
              <a:buNone/>
            </a:pP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       Probovali sme okolo neho spočiatku len sami. Ale keď nám to s Janom nešlo, hoc nás i pán majster oflinkami a remeňom, pani majstrová zase metlou </a:t>
            </a:r>
            <a:r>
              <a:rPr lang="sk-SK" sz="3300" dirty="0" err="1" smtClean="0">
                <a:latin typeface="Andalus" pitchFamily="18" charset="-78"/>
                <a:cs typeface="Andalus" pitchFamily="18" charset="-78"/>
              </a:rPr>
              <a:t>horlive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mali k tomu, aby  </a:t>
            </a:r>
            <a:r>
              <a:rPr lang="sk-SK" sz="3300" dirty="0" err="1" smtClean="0">
                <a:latin typeface="Andalus" pitchFamily="18" charset="-78"/>
                <a:cs typeface="Andalus" pitchFamily="18" charset="-78"/>
              </a:rPr>
              <a:t>vreštiak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bol čisto opatrený, nie, radšej sme sa dali šticovať a plieskať, len aby sme prinútili pána vziať k faganovi slúžku. </a:t>
            </a:r>
          </a:p>
          <a:p>
            <a:pPr algn="just">
              <a:buNone/>
            </a:pP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       Prišla: lenže aká!</a:t>
            </a:r>
          </a:p>
          <a:p>
            <a:endParaRPr lang="sk-SK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8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8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8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Andalus" pitchFamily="18" charset="-78"/>
                <a:cs typeface="Andalus" pitchFamily="18" charset="-78"/>
              </a:rPr>
              <a:t>J. G. TAJOVSKÝ: APOLIENA </a:t>
            </a:r>
            <a:r>
              <a:rPr lang="sk-SK" sz="3200" dirty="0" smtClean="0">
                <a:latin typeface="Andalus" pitchFamily="18" charset="-78"/>
                <a:cs typeface="Andalus" pitchFamily="18" charset="-78"/>
              </a:rPr>
              <a:t>(ukážka)</a:t>
            </a:r>
            <a:endParaRPr lang="sk-SK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4102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sk-SK" i="1" dirty="0" smtClean="0"/>
              <a:t>         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Nie to, že bolo dievča z hôr a </a:t>
            </a:r>
            <a:r>
              <a:rPr lang="sk-SK" sz="3300" dirty="0" err="1" smtClean="0">
                <a:latin typeface="Andalus" pitchFamily="18" charset="-78"/>
                <a:cs typeface="Andalus" pitchFamily="18" charset="-78"/>
              </a:rPr>
              <a:t>sedliača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, ale že malo vraj pätnásť rokov a bolo len ako päsť. Taký kŕč opálený a ruky ako </a:t>
            </a:r>
            <a:r>
              <a:rPr lang="sk-SK" sz="3300" dirty="0" err="1" smtClean="0">
                <a:latin typeface="Andalus" pitchFamily="18" charset="-78"/>
                <a:cs typeface="Andalus" pitchFamily="18" charset="-78"/>
              </a:rPr>
              <a:t>švíbalka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. Oči ako plánky, </a:t>
            </a:r>
            <a:r>
              <a:rPr lang="sk-SK" sz="3300" dirty="0" err="1" smtClean="0">
                <a:latin typeface="Andalus" pitchFamily="18" charset="-78"/>
                <a:cs typeface="Andalus" pitchFamily="18" charset="-78"/>
              </a:rPr>
              <a:t>zelenô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sz="3300" dirty="0" err="1" smtClean="0">
                <a:latin typeface="Andalus" pitchFamily="18" charset="-78"/>
                <a:cs typeface="Andalus" pitchFamily="18" charset="-78"/>
              </a:rPr>
              <a:t>biednô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sk-SK" sz="3300" dirty="0" err="1" smtClean="0">
                <a:latin typeface="Andalus" pitchFamily="18" charset="-78"/>
                <a:cs typeface="Andalus" pitchFamily="18" charset="-78"/>
              </a:rPr>
              <a:t>začuchranô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a </a:t>
            </a:r>
            <a:r>
              <a:rPr lang="sk-SK" sz="3300" dirty="0" err="1" smtClean="0">
                <a:latin typeface="Andalus" pitchFamily="18" charset="-78"/>
                <a:cs typeface="Andalus" pitchFamily="18" charset="-78"/>
              </a:rPr>
              <a:t>hluchô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>
              <a:buNone/>
            </a:pPr>
            <a:r>
              <a:rPr lang="sk-SK" dirty="0" smtClean="0"/>
              <a:t>         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Ani by ho nebola pani vzala, ale jeho mať prosila, že sa ono spraví, a že pláca — aká bude, len dáke hábočky aby si vyslúžilo.</a:t>
            </a:r>
            <a:endParaRPr lang="sk-SK" sz="33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None/>
            </a:pP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       S </a:t>
            </a:r>
            <a:r>
              <a:rPr lang="sk-SK" sz="3300" dirty="0" err="1" smtClean="0">
                <a:latin typeface="Andalus" pitchFamily="18" charset="-78"/>
                <a:cs typeface="Andalus" pitchFamily="18" charset="-78"/>
              </a:rPr>
              <a:t>Apolienou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– či ako sme ju my volali – s Polenom, sme sa chytro skamarátili, ale zato musela spočiatku obsluhovať ešte aj nás. Ak nám dačo kázali, čo ktorý z toho mohol, rád potisol na ňu. A ona, sprosták, všetko spravila, 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a keď bolo zle, a nás vytĺkli, 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vyhrážali sme sa jej, 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nadúvali proti nej líca, 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buchnátovali ju alebo rozvrteli na dvorci a – pustili. </a:t>
            </a:r>
          </a:p>
          <a:p>
            <a:pPr algn="just">
              <a:buNone/>
            </a:pP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       Povážte, ako robia takí vybíjaní šarvanci, keď dostanú mača do rúk: </a:t>
            </a:r>
            <a:r>
              <a:rPr lang="sk-SK" sz="3300" dirty="0" err="1" smtClean="0">
                <a:latin typeface="Andalus" pitchFamily="18" charset="-78"/>
                <a:cs typeface="Andalus" pitchFamily="18" charset="-78"/>
              </a:rPr>
              <a:t>kutľujú</a:t>
            </a:r>
            <a:r>
              <a:rPr lang="sk-SK" sz="3300" dirty="0" smtClean="0">
                <a:latin typeface="Andalus" pitchFamily="18" charset="-78"/>
                <a:cs typeface="Andalus" pitchFamily="18" charset="-78"/>
              </a:rPr>
              <a:t> ho, kým nezdochne alebo nejako neujde. </a:t>
            </a:r>
          </a:p>
          <a:p>
            <a:pPr algn="just">
              <a:buNone/>
            </a:pPr>
            <a:endParaRPr lang="sk-SK" sz="3300" dirty="0" smtClean="0">
              <a:latin typeface="Andalus" pitchFamily="18" charset="-78"/>
              <a:cs typeface="Andalus" pitchFamily="18" charset="-78"/>
            </a:endParaRPr>
          </a:p>
          <a:p>
            <a:endParaRPr lang="sk-SK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u="sng" dirty="0" smtClean="0">
                <a:latin typeface="Andalus" pitchFamily="18" charset="-78"/>
                <a:cs typeface="Andalus" pitchFamily="18" charset="-78"/>
              </a:rPr>
              <a:t>POROZMÝŠĽAJTE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:</a:t>
            </a:r>
            <a:endParaRPr lang="sk-SK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k-SK" sz="4000" dirty="0" smtClean="0">
                <a:latin typeface="Andalus" pitchFamily="18" charset="-78"/>
                <a:cs typeface="Andalus" pitchFamily="18" charset="-78"/>
              </a:rPr>
              <a:t>Kto je rozprávačom príbehu? Charakterizujte ho.</a:t>
            </a:r>
          </a:p>
          <a:p>
            <a:pPr lvl="0"/>
            <a:r>
              <a:rPr lang="sk-SK" sz="4000" dirty="0" smtClean="0">
                <a:latin typeface="Andalus" pitchFamily="18" charset="-78"/>
                <a:cs typeface="Andalus" pitchFamily="18" charset="-78"/>
              </a:rPr>
              <a:t>Aký je jeho postoj k </a:t>
            </a:r>
            <a:r>
              <a:rPr lang="sk-SK" sz="4000" dirty="0" err="1" smtClean="0">
                <a:latin typeface="Andalus" pitchFamily="18" charset="-78"/>
                <a:cs typeface="Andalus" pitchFamily="18" charset="-78"/>
              </a:rPr>
              <a:t>Apoliene</a:t>
            </a:r>
            <a:r>
              <a:rPr lang="sk-SK" sz="4000" dirty="0" smtClean="0">
                <a:latin typeface="Andalus" pitchFamily="18" charset="-78"/>
                <a:cs typeface="Andalus" pitchFamily="18" charset="-78"/>
              </a:rPr>
              <a:t>,                          ako sa k nej správa? </a:t>
            </a:r>
          </a:p>
          <a:p>
            <a:pPr lvl="0"/>
            <a:r>
              <a:rPr lang="sk-SK" sz="4000" dirty="0" smtClean="0">
                <a:latin typeface="Andalus" pitchFamily="18" charset="-78"/>
                <a:cs typeface="Andalus" pitchFamily="18" charset="-78"/>
              </a:rPr>
              <a:t>Aký je váš postoj k tomuto dievčaťu? </a:t>
            </a:r>
          </a:p>
          <a:p>
            <a:pPr lvl="0"/>
            <a:r>
              <a:rPr lang="sk-SK" sz="4000" dirty="0" smtClean="0">
                <a:latin typeface="Andalus" pitchFamily="18" charset="-78"/>
                <a:cs typeface="Andalus" pitchFamily="18" charset="-78"/>
              </a:rPr>
              <a:t>Akú prezývku dostala </a:t>
            </a:r>
            <a:r>
              <a:rPr lang="sk-SK" sz="4000" dirty="0" err="1" smtClean="0">
                <a:latin typeface="Andalus" pitchFamily="18" charset="-78"/>
                <a:cs typeface="Andalus" pitchFamily="18" charset="-78"/>
              </a:rPr>
              <a:t>Apoliena</a:t>
            </a:r>
            <a:r>
              <a:rPr lang="sk-SK" sz="4000" dirty="0" smtClean="0">
                <a:latin typeface="Andalus" pitchFamily="18" charset="-78"/>
                <a:cs typeface="Andalus" pitchFamily="18" charset="-78"/>
              </a:rPr>
              <a:t> a vysvetlite, z čoho táto prezývka vyplynula.  </a:t>
            </a:r>
          </a:p>
          <a:p>
            <a:pPr lvl="0"/>
            <a:r>
              <a:rPr lang="sk-SK" sz="4000" dirty="0" smtClean="0">
                <a:latin typeface="Andalus" pitchFamily="18" charset="-78"/>
                <a:cs typeface="Andalus" pitchFamily="18" charset="-78"/>
              </a:rPr>
              <a:t>Pokúste sa určiť, aký postoj  asi zastáva autor.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17410" name="Picture 2" descr="http://2.bp.blogspot.com/-FGdB9Wh057E/T-evWo1yvkI/AAAAAAAAAOM/i2F_vuxml-o/s1600/Raca-uver-otaz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0"/>
            <a:ext cx="2857500" cy="35718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u="sng" dirty="0" smtClean="0">
                <a:latin typeface="Andalus" pitchFamily="18" charset="-78"/>
                <a:cs typeface="Andalus" pitchFamily="18" charset="-78"/>
              </a:rPr>
              <a:t>NESPOĽAHLIVÝ ROZPRÁVAČ</a:t>
            </a:r>
            <a:r>
              <a:rPr lang="sk-SK" dirty="0" smtClean="0">
                <a:latin typeface="Andalus" pitchFamily="18" charset="-78"/>
                <a:cs typeface="Andalus" pitchFamily="18" charset="-78"/>
              </a:rPr>
              <a:t>:</a:t>
            </a:r>
            <a:endParaRPr lang="sk-SK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Mladí  učni, ktorí sú sami „buchnátovaní“, trápia niekoho,            kto je slabší a bezmocnejší. </a:t>
            </a:r>
          </a:p>
          <a:p>
            <a:pPr lvl="0"/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Po celý čas vieme, že </a:t>
            </a:r>
            <a:r>
              <a:rPr lang="sk-SK" sz="3600" b="1" dirty="0" smtClean="0">
                <a:latin typeface="Andalus" pitchFamily="18" charset="-78"/>
                <a:cs typeface="Andalus" pitchFamily="18" charset="-78"/>
              </a:rPr>
              <a:t>ich konanie           nie je správne</a:t>
            </a:r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, že konajú čosi,                 čo je neprijateľné. </a:t>
            </a:r>
          </a:p>
          <a:p>
            <a:pPr lvl="0"/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Tento typ rozprávača  dostal pomenovanie </a:t>
            </a:r>
            <a:r>
              <a:rPr lang="sk-SK" sz="3600" b="1" dirty="0" smtClean="0">
                <a:latin typeface="Andalus" pitchFamily="18" charset="-78"/>
                <a:cs typeface="Andalus" pitchFamily="18" charset="-78"/>
              </a:rPr>
              <a:t>nespoľahlivý rozprávač</a:t>
            </a:r>
            <a:r>
              <a:rPr lang="sk-SK" sz="3600" dirty="0" smtClean="0">
                <a:latin typeface="Andalus" pitchFamily="18" charset="-78"/>
                <a:cs typeface="Andalus" pitchFamily="18" charset="-78"/>
              </a:rPr>
              <a:t>. </a:t>
            </a:r>
            <a:endParaRPr lang="sk-SK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1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168</Words>
  <Application>Microsoft Office PowerPoint</Application>
  <PresentationFormat>Prezentácia na obrazovke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APOLIENA</vt:lpstr>
      <vt:lpstr> JOZEF GREGOR-TAJOVSKÝ (1874-1940) </vt:lpstr>
      <vt:lpstr>ZNAKY  TAJOVSKÉHO  PRÓZY:</vt:lpstr>
      <vt:lpstr>Prezentácia programu PowerPoint</vt:lpstr>
      <vt:lpstr>ÚLOHA:</vt:lpstr>
      <vt:lpstr>J. G. TAJOVSKÝ: APOLIENA (ukážka)</vt:lpstr>
      <vt:lpstr>J. G. TAJOVSKÝ: APOLIENA (ukážka)</vt:lpstr>
      <vt:lpstr>POROZMÝŠĽAJTE:</vt:lpstr>
      <vt:lpstr>NESPOĽAHLIVÝ ROZPRÁVAČ:</vt:lpstr>
      <vt:lpstr>NESPOĽAHLIVÝ ROZPRÁVAČ:</vt:lpstr>
      <vt:lpstr>NESPOĽAHLIVÝ ROZPRÁVAČ: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APOLIENA</dc:title>
  <dc:creator>škola</dc:creator>
  <cp:lastModifiedBy>Holbus Marek</cp:lastModifiedBy>
  <cp:revision>11</cp:revision>
  <dcterms:created xsi:type="dcterms:W3CDTF">2013-12-07T15:21:32Z</dcterms:created>
  <dcterms:modified xsi:type="dcterms:W3CDTF">2016-09-29T08:10:16Z</dcterms:modified>
</cp:coreProperties>
</file>