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8" r:id="rId4"/>
    <p:sldId id="273" r:id="rId5"/>
    <p:sldId id="259" r:id="rId6"/>
    <p:sldId id="260" r:id="rId7"/>
    <p:sldId id="261" r:id="rId8"/>
    <p:sldId id="275" r:id="rId9"/>
    <p:sldId id="276" r:id="rId10"/>
    <p:sldId id="277" r:id="rId11"/>
    <p:sldId id="278" r:id="rId12"/>
    <p:sldId id="279" r:id="rId13"/>
    <p:sldId id="280" r:id="rId14"/>
    <p:sldId id="281" r:id="rId15"/>
    <p:sldId id="271"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FCF88-2033-4BAC-90FF-A9920A77F06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sk-SK"/>
        </a:p>
      </dgm:t>
    </dgm:pt>
    <dgm:pt modelId="{F0075A97-1D9C-441A-9082-0AACB210040E}">
      <dgm:prSet phldrT="[Text]"/>
      <dgm:spPr>
        <a:solidFill>
          <a:schemeClr val="tx2">
            <a:lumMod val="60000"/>
            <a:lumOff val="40000"/>
          </a:schemeClr>
        </a:solidFill>
      </dgm:spPr>
      <dgm:t>
        <a:bodyPr/>
        <a:lstStyle/>
        <a:p>
          <a:r>
            <a:rPr lang="sk-SK" b="1" dirty="0" smtClean="0"/>
            <a:t>ÚVOD</a:t>
          </a:r>
          <a:endParaRPr lang="sk-SK" b="1" dirty="0"/>
        </a:p>
      </dgm:t>
    </dgm:pt>
    <dgm:pt modelId="{3C71F1FC-445C-4D79-947C-20D5129F2591}" type="parTrans" cxnId="{154FE79E-6FAF-4E5E-97D1-C10805205968}">
      <dgm:prSet/>
      <dgm:spPr/>
      <dgm:t>
        <a:bodyPr/>
        <a:lstStyle/>
        <a:p>
          <a:endParaRPr lang="sk-SK"/>
        </a:p>
      </dgm:t>
    </dgm:pt>
    <dgm:pt modelId="{D191A8F6-8C6E-48B8-8AF9-93C1C8482FBF}" type="sibTrans" cxnId="{154FE79E-6FAF-4E5E-97D1-C10805205968}">
      <dgm:prSet/>
      <dgm:spPr/>
      <dgm:t>
        <a:bodyPr/>
        <a:lstStyle/>
        <a:p>
          <a:endParaRPr lang="sk-SK"/>
        </a:p>
      </dgm:t>
    </dgm:pt>
    <dgm:pt modelId="{FF290DB0-83A8-4397-B1AA-CAF20DF06371}">
      <dgm:prSet phldrT="[Text]"/>
      <dgm:spPr>
        <a:solidFill>
          <a:schemeClr val="accent3">
            <a:lumMod val="75000"/>
          </a:schemeClr>
        </a:solidFill>
      </dgm:spPr>
      <dgm:t>
        <a:bodyPr/>
        <a:lstStyle/>
        <a:p>
          <a:r>
            <a:rPr lang="sk-SK" b="1" dirty="0" smtClean="0"/>
            <a:t>JADRO</a:t>
          </a:r>
          <a:endParaRPr lang="sk-SK" b="1" dirty="0"/>
        </a:p>
      </dgm:t>
    </dgm:pt>
    <dgm:pt modelId="{2BB02560-14D2-4998-801B-D887E1EABA49}" type="parTrans" cxnId="{57B5FFDA-0CF1-4CB1-B375-E489EE574783}">
      <dgm:prSet/>
      <dgm:spPr/>
      <dgm:t>
        <a:bodyPr/>
        <a:lstStyle/>
        <a:p>
          <a:endParaRPr lang="sk-SK"/>
        </a:p>
      </dgm:t>
    </dgm:pt>
    <dgm:pt modelId="{8CC220B8-22D3-4308-ABDF-38911F1974D6}" type="sibTrans" cxnId="{57B5FFDA-0CF1-4CB1-B375-E489EE574783}">
      <dgm:prSet/>
      <dgm:spPr/>
      <dgm:t>
        <a:bodyPr/>
        <a:lstStyle/>
        <a:p>
          <a:endParaRPr lang="sk-SK"/>
        </a:p>
      </dgm:t>
    </dgm:pt>
    <dgm:pt modelId="{8BCCC59F-7029-4348-AA58-67651787BB5A}">
      <dgm:prSet phldrT="[Text]"/>
      <dgm:spPr>
        <a:solidFill>
          <a:srgbClr val="FFFF00"/>
        </a:solidFill>
      </dgm:spPr>
      <dgm:t>
        <a:bodyPr/>
        <a:lstStyle/>
        <a:p>
          <a:r>
            <a:rPr lang="sk-SK" b="1" dirty="0" smtClean="0">
              <a:solidFill>
                <a:schemeClr val="tx1"/>
              </a:solidFill>
            </a:rPr>
            <a:t>ZÁVER</a:t>
          </a:r>
          <a:endParaRPr lang="sk-SK" b="1" dirty="0">
            <a:solidFill>
              <a:schemeClr val="tx1"/>
            </a:solidFill>
          </a:endParaRPr>
        </a:p>
      </dgm:t>
    </dgm:pt>
    <dgm:pt modelId="{931FC976-6D2F-4587-8A74-517D8DE2A7FD}" type="parTrans" cxnId="{B985134A-6BBE-4E91-BF40-62B620072B03}">
      <dgm:prSet/>
      <dgm:spPr/>
      <dgm:t>
        <a:bodyPr/>
        <a:lstStyle/>
        <a:p>
          <a:endParaRPr lang="sk-SK"/>
        </a:p>
      </dgm:t>
    </dgm:pt>
    <dgm:pt modelId="{0B3CA439-29F6-452D-BED4-E7A25D9DC1E6}" type="sibTrans" cxnId="{B985134A-6BBE-4E91-BF40-62B620072B03}">
      <dgm:prSet/>
      <dgm:spPr/>
      <dgm:t>
        <a:bodyPr/>
        <a:lstStyle/>
        <a:p>
          <a:endParaRPr lang="sk-SK"/>
        </a:p>
      </dgm:t>
    </dgm:pt>
    <dgm:pt modelId="{C7369D5F-4F09-48D6-8BA0-89D4A8E7067A}" type="pres">
      <dgm:prSet presAssocID="{F2BFCF88-2033-4BAC-90FF-A9920A77F06A}" presName="composite" presStyleCnt="0">
        <dgm:presLayoutVars>
          <dgm:chMax val="5"/>
          <dgm:dir/>
          <dgm:animLvl val="ctr"/>
          <dgm:resizeHandles val="exact"/>
        </dgm:presLayoutVars>
      </dgm:prSet>
      <dgm:spPr/>
      <dgm:t>
        <a:bodyPr/>
        <a:lstStyle/>
        <a:p>
          <a:endParaRPr lang="sk-SK"/>
        </a:p>
      </dgm:t>
    </dgm:pt>
    <dgm:pt modelId="{17A3FFC3-0004-4E5C-A74B-C09396A00212}" type="pres">
      <dgm:prSet presAssocID="{F2BFCF88-2033-4BAC-90FF-A9920A77F06A}" presName="cycle" presStyleCnt="0"/>
      <dgm:spPr/>
    </dgm:pt>
    <dgm:pt modelId="{DD5EF79D-7EEE-48CA-811F-78FDB4079B12}" type="pres">
      <dgm:prSet presAssocID="{F2BFCF88-2033-4BAC-90FF-A9920A77F06A}" presName="centerShape" presStyleCnt="0"/>
      <dgm:spPr/>
    </dgm:pt>
    <dgm:pt modelId="{B5AEAB40-5F2B-4C0D-88C6-6CDA697C40A0}" type="pres">
      <dgm:prSet presAssocID="{F2BFCF88-2033-4BAC-90FF-A9920A77F06A}" presName="connSite" presStyleLbl="node1" presStyleIdx="0" presStyleCnt="4"/>
      <dgm:spPr/>
    </dgm:pt>
    <dgm:pt modelId="{CE75A281-F222-491D-BABF-4C132F64F1B8}" type="pres">
      <dgm:prSet presAssocID="{F2BFCF88-2033-4BAC-90FF-A9920A77F06A}" presName="visible" presStyleLbl="node1" presStyleIdx="0" presStyleCnt="4" custLinFactNeighborX="-63" custLinFactNeighborY="3126"/>
      <dgm:spPr>
        <a:blipFill rotWithShape="0">
          <a:blip xmlns:r="http://schemas.openxmlformats.org/officeDocument/2006/relationships" r:embed="rId1"/>
          <a:stretch>
            <a:fillRect/>
          </a:stretch>
        </a:blipFill>
      </dgm:spPr>
    </dgm:pt>
    <dgm:pt modelId="{9E8727D1-EE9B-4FD8-8D26-8DE1DA37B921}" type="pres">
      <dgm:prSet presAssocID="{3C71F1FC-445C-4D79-947C-20D5129F2591}" presName="Name25" presStyleLbl="parChTrans1D1" presStyleIdx="0" presStyleCnt="3"/>
      <dgm:spPr/>
      <dgm:t>
        <a:bodyPr/>
        <a:lstStyle/>
        <a:p>
          <a:endParaRPr lang="sk-SK"/>
        </a:p>
      </dgm:t>
    </dgm:pt>
    <dgm:pt modelId="{1D35CEEC-22EE-463A-89B5-AA88822A3ABD}" type="pres">
      <dgm:prSet presAssocID="{F0075A97-1D9C-441A-9082-0AACB210040E}" presName="node" presStyleCnt="0"/>
      <dgm:spPr/>
    </dgm:pt>
    <dgm:pt modelId="{7EEFF494-502D-482C-B305-5729889E7D9C}" type="pres">
      <dgm:prSet presAssocID="{F0075A97-1D9C-441A-9082-0AACB210040E}" presName="parentNode" presStyleLbl="node1" presStyleIdx="1" presStyleCnt="4">
        <dgm:presLayoutVars>
          <dgm:chMax val="1"/>
          <dgm:bulletEnabled val="1"/>
        </dgm:presLayoutVars>
      </dgm:prSet>
      <dgm:spPr/>
      <dgm:t>
        <a:bodyPr/>
        <a:lstStyle/>
        <a:p>
          <a:endParaRPr lang="sk-SK"/>
        </a:p>
      </dgm:t>
    </dgm:pt>
    <dgm:pt modelId="{D3891A31-C1F9-4E48-B218-199916F485A3}" type="pres">
      <dgm:prSet presAssocID="{F0075A97-1D9C-441A-9082-0AACB210040E}" presName="childNode" presStyleLbl="revTx" presStyleIdx="0" presStyleCnt="0">
        <dgm:presLayoutVars>
          <dgm:bulletEnabled val="1"/>
        </dgm:presLayoutVars>
      </dgm:prSet>
      <dgm:spPr/>
      <dgm:t>
        <a:bodyPr/>
        <a:lstStyle/>
        <a:p>
          <a:endParaRPr lang="sk-SK"/>
        </a:p>
      </dgm:t>
    </dgm:pt>
    <dgm:pt modelId="{56F435CB-35E2-4E20-A6CD-444365E563C1}" type="pres">
      <dgm:prSet presAssocID="{2BB02560-14D2-4998-801B-D887E1EABA49}" presName="Name25" presStyleLbl="parChTrans1D1" presStyleIdx="1" presStyleCnt="3"/>
      <dgm:spPr/>
      <dgm:t>
        <a:bodyPr/>
        <a:lstStyle/>
        <a:p>
          <a:endParaRPr lang="sk-SK"/>
        </a:p>
      </dgm:t>
    </dgm:pt>
    <dgm:pt modelId="{4F9E9C8F-662C-4880-9C2E-DC610C87BC7B}" type="pres">
      <dgm:prSet presAssocID="{FF290DB0-83A8-4397-B1AA-CAF20DF06371}" presName="node" presStyleCnt="0"/>
      <dgm:spPr/>
    </dgm:pt>
    <dgm:pt modelId="{E218BE36-9B35-45EE-B214-5CBCA6178C88}" type="pres">
      <dgm:prSet presAssocID="{FF290DB0-83A8-4397-B1AA-CAF20DF06371}" presName="parentNode" presStyleLbl="node1" presStyleIdx="2" presStyleCnt="4">
        <dgm:presLayoutVars>
          <dgm:chMax val="1"/>
          <dgm:bulletEnabled val="1"/>
        </dgm:presLayoutVars>
      </dgm:prSet>
      <dgm:spPr/>
      <dgm:t>
        <a:bodyPr/>
        <a:lstStyle/>
        <a:p>
          <a:endParaRPr lang="sk-SK"/>
        </a:p>
      </dgm:t>
    </dgm:pt>
    <dgm:pt modelId="{1E1DD5E7-2067-41FB-8FD1-345E7E8AE346}" type="pres">
      <dgm:prSet presAssocID="{FF290DB0-83A8-4397-B1AA-CAF20DF06371}" presName="childNode" presStyleLbl="revTx" presStyleIdx="0" presStyleCnt="0">
        <dgm:presLayoutVars>
          <dgm:bulletEnabled val="1"/>
        </dgm:presLayoutVars>
      </dgm:prSet>
      <dgm:spPr/>
      <dgm:t>
        <a:bodyPr/>
        <a:lstStyle/>
        <a:p>
          <a:endParaRPr lang="sk-SK"/>
        </a:p>
      </dgm:t>
    </dgm:pt>
    <dgm:pt modelId="{9A0BAAE3-4681-474B-B073-566B77B7B52E}" type="pres">
      <dgm:prSet presAssocID="{931FC976-6D2F-4587-8A74-517D8DE2A7FD}" presName="Name25" presStyleLbl="parChTrans1D1" presStyleIdx="2" presStyleCnt="3"/>
      <dgm:spPr/>
      <dgm:t>
        <a:bodyPr/>
        <a:lstStyle/>
        <a:p>
          <a:endParaRPr lang="sk-SK"/>
        </a:p>
      </dgm:t>
    </dgm:pt>
    <dgm:pt modelId="{2FC9AD5C-FFF7-44C9-9AF1-EF4311001957}" type="pres">
      <dgm:prSet presAssocID="{8BCCC59F-7029-4348-AA58-67651787BB5A}" presName="node" presStyleCnt="0"/>
      <dgm:spPr/>
    </dgm:pt>
    <dgm:pt modelId="{D3CF64F2-5821-4D1D-A502-0FC1D165F07D}" type="pres">
      <dgm:prSet presAssocID="{8BCCC59F-7029-4348-AA58-67651787BB5A}" presName="parentNode" presStyleLbl="node1" presStyleIdx="3" presStyleCnt="4">
        <dgm:presLayoutVars>
          <dgm:chMax val="1"/>
          <dgm:bulletEnabled val="1"/>
        </dgm:presLayoutVars>
      </dgm:prSet>
      <dgm:spPr/>
      <dgm:t>
        <a:bodyPr/>
        <a:lstStyle/>
        <a:p>
          <a:endParaRPr lang="sk-SK"/>
        </a:p>
      </dgm:t>
    </dgm:pt>
    <dgm:pt modelId="{A2ACA33A-E65B-415F-872C-ECD845068899}" type="pres">
      <dgm:prSet presAssocID="{8BCCC59F-7029-4348-AA58-67651787BB5A}" presName="childNode" presStyleLbl="revTx" presStyleIdx="0" presStyleCnt="0">
        <dgm:presLayoutVars>
          <dgm:bulletEnabled val="1"/>
        </dgm:presLayoutVars>
      </dgm:prSet>
      <dgm:spPr/>
      <dgm:t>
        <a:bodyPr/>
        <a:lstStyle/>
        <a:p>
          <a:endParaRPr lang="sk-SK"/>
        </a:p>
      </dgm:t>
    </dgm:pt>
  </dgm:ptLst>
  <dgm:cxnLst>
    <dgm:cxn modelId="{EE53103C-88DA-4959-93DF-6636F73315F4}" type="presOf" srcId="{F0075A97-1D9C-441A-9082-0AACB210040E}" destId="{7EEFF494-502D-482C-B305-5729889E7D9C}" srcOrd="0" destOrd="0" presId="urn:microsoft.com/office/officeart/2005/8/layout/radial2"/>
    <dgm:cxn modelId="{81C4C353-EEF4-455E-902F-CE81C190CDC4}" type="presOf" srcId="{3C71F1FC-445C-4D79-947C-20D5129F2591}" destId="{9E8727D1-EE9B-4FD8-8D26-8DE1DA37B921}" srcOrd="0" destOrd="0" presId="urn:microsoft.com/office/officeart/2005/8/layout/radial2"/>
    <dgm:cxn modelId="{124DC292-B632-456A-93A7-20E0B6836ABC}" type="presOf" srcId="{8BCCC59F-7029-4348-AA58-67651787BB5A}" destId="{D3CF64F2-5821-4D1D-A502-0FC1D165F07D}" srcOrd="0" destOrd="0" presId="urn:microsoft.com/office/officeart/2005/8/layout/radial2"/>
    <dgm:cxn modelId="{600A1C97-E752-46F4-80CD-72D939DA4F92}" type="presOf" srcId="{2BB02560-14D2-4998-801B-D887E1EABA49}" destId="{56F435CB-35E2-4E20-A6CD-444365E563C1}" srcOrd="0" destOrd="0" presId="urn:microsoft.com/office/officeart/2005/8/layout/radial2"/>
    <dgm:cxn modelId="{154FE79E-6FAF-4E5E-97D1-C10805205968}" srcId="{F2BFCF88-2033-4BAC-90FF-A9920A77F06A}" destId="{F0075A97-1D9C-441A-9082-0AACB210040E}" srcOrd="0" destOrd="0" parTransId="{3C71F1FC-445C-4D79-947C-20D5129F2591}" sibTransId="{D191A8F6-8C6E-48B8-8AF9-93C1C8482FBF}"/>
    <dgm:cxn modelId="{13BE8495-A2EC-458E-92E2-80F5E6145776}" type="presOf" srcId="{FF290DB0-83A8-4397-B1AA-CAF20DF06371}" destId="{E218BE36-9B35-45EE-B214-5CBCA6178C88}" srcOrd="0" destOrd="0" presId="urn:microsoft.com/office/officeart/2005/8/layout/radial2"/>
    <dgm:cxn modelId="{EA035BB8-188E-495B-BBB7-C0E77C100876}" type="presOf" srcId="{931FC976-6D2F-4587-8A74-517D8DE2A7FD}" destId="{9A0BAAE3-4681-474B-B073-566B77B7B52E}" srcOrd="0" destOrd="0" presId="urn:microsoft.com/office/officeart/2005/8/layout/radial2"/>
    <dgm:cxn modelId="{B985134A-6BBE-4E91-BF40-62B620072B03}" srcId="{F2BFCF88-2033-4BAC-90FF-A9920A77F06A}" destId="{8BCCC59F-7029-4348-AA58-67651787BB5A}" srcOrd="2" destOrd="0" parTransId="{931FC976-6D2F-4587-8A74-517D8DE2A7FD}" sibTransId="{0B3CA439-29F6-452D-BED4-E7A25D9DC1E6}"/>
    <dgm:cxn modelId="{F713CC97-1744-425A-9432-9E9556197F64}" type="presOf" srcId="{F2BFCF88-2033-4BAC-90FF-A9920A77F06A}" destId="{C7369D5F-4F09-48D6-8BA0-89D4A8E7067A}" srcOrd="0" destOrd="0" presId="urn:microsoft.com/office/officeart/2005/8/layout/radial2"/>
    <dgm:cxn modelId="{57B5FFDA-0CF1-4CB1-B375-E489EE574783}" srcId="{F2BFCF88-2033-4BAC-90FF-A9920A77F06A}" destId="{FF290DB0-83A8-4397-B1AA-CAF20DF06371}" srcOrd="1" destOrd="0" parTransId="{2BB02560-14D2-4998-801B-D887E1EABA49}" sibTransId="{8CC220B8-22D3-4308-ABDF-38911F1974D6}"/>
    <dgm:cxn modelId="{D85C25C7-D459-4C04-93F1-72A474AAE0CD}" type="presParOf" srcId="{C7369D5F-4F09-48D6-8BA0-89D4A8E7067A}" destId="{17A3FFC3-0004-4E5C-A74B-C09396A00212}" srcOrd="0" destOrd="0" presId="urn:microsoft.com/office/officeart/2005/8/layout/radial2"/>
    <dgm:cxn modelId="{3899AFFF-6879-447E-AB06-F968DCAA952E}" type="presParOf" srcId="{17A3FFC3-0004-4E5C-A74B-C09396A00212}" destId="{DD5EF79D-7EEE-48CA-811F-78FDB4079B12}" srcOrd="0" destOrd="0" presId="urn:microsoft.com/office/officeart/2005/8/layout/radial2"/>
    <dgm:cxn modelId="{290858D2-BC97-4C1F-BED0-0F868B15EE06}" type="presParOf" srcId="{DD5EF79D-7EEE-48CA-811F-78FDB4079B12}" destId="{B5AEAB40-5F2B-4C0D-88C6-6CDA697C40A0}" srcOrd="0" destOrd="0" presId="urn:microsoft.com/office/officeart/2005/8/layout/radial2"/>
    <dgm:cxn modelId="{17FE7E8E-8D79-41D7-970A-47C9C4042F0C}" type="presParOf" srcId="{DD5EF79D-7EEE-48CA-811F-78FDB4079B12}" destId="{CE75A281-F222-491D-BABF-4C132F64F1B8}" srcOrd="1" destOrd="0" presId="urn:microsoft.com/office/officeart/2005/8/layout/radial2"/>
    <dgm:cxn modelId="{7F0C1C19-65CC-4FF8-B120-098DFCD89DFE}" type="presParOf" srcId="{17A3FFC3-0004-4E5C-A74B-C09396A00212}" destId="{9E8727D1-EE9B-4FD8-8D26-8DE1DA37B921}" srcOrd="1" destOrd="0" presId="urn:microsoft.com/office/officeart/2005/8/layout/radial2"/>
    <dgm:cxn modelId="{5C1D9573-45FF-4F99-BFA6-2EE7512E6772}" type="presParOf" srcId="{17A3FFC3-0004-4E5C-A74B-C09396A00212}" destId="{1D35CEEC-22EE-463A-89B5-AA88822A3ABD}" srcOrd="2" destOrd="0" presId="urn:microsoft.com/office/officeart/2005/8/layout/radial2"/>
    <dgm:cxn modelId="{68CB9D95-A488-4B42-92CB-1CF0FF795808}" type="presParOf" srcId="{1D35CEEC-22EE-463A-89B5-AA88822A3ABD}" destId="{7EEFF494-502D-482C-B305-5729889E7D9C}" srcOrd="0" destOrd="0" presId="urn:microsoft.com/office/officeart/2005/8/layout/radial2"/>
    <dgm:cxn modelId="{D91B74C3-2F5F-4361-B156-9AC79D0F2D08}" type="presParOf" srcId="{1D35CEEC-22EE-463A-89B5-AA88822A3ABD}" destId="{D3891A31-C1F9-4E48-B218-199916F485A3}" srcOrd="1" destOrd="0" presId="urn:microsoft.com/office/officeart/2005/8/layout/radial2"/>
    <dgm:cxn modelId="{CC410A7D-624D-4206-9643-733A8FE5AD74}" type="presParOf" srcId="{17A3FFC3-0004-4E5C-A74B-C09396A00212}" destId="{56F435CB-35E2-4E20-A6CD-444365E563C1}" srcOrd="3" destOrd="0" presId="urn:microsoft.com/office/officeart/2005/8/layout/radial2"/>
    <dgm:cxn modelId="{2ACF2E37-793C-45F6-9408-B3C7A470B96F}" type="presParOf" srcId="{17A3FFC3-0004-4E5C-A74B-C09396A00212}" destId="{4F9E9C8F-662C-4880-9C2E-DC610C87BC7B}" srcOrd="4" destOrd="0" presId="urn:microsoft.com/office/officeart/2005/8/layout/radial2"/>
    <dgm:cxn modelId="{409511F8-3DCF-4CA9-8F37-2C6EEECE2311}" type="presParOf" srcId="{4F9E9C8F-662C-4880-9C2E-DC610C87BC7B}" destId="{E218BE36-9B35-45EE-B214-5CBCA6178C88}" srcOrd="0" destOrd="0" presId="urn:microsoft.com/office/officeart/2005/8/layout/radial2"/>
    <dgm:cxn modelId="{E5AB24EA-C3C1-40A3-9546-BEDF9C65F075}" type="presParOf" srcId="{4F9E9C8F-662C-4880-9C2E-DC610C87BC7B}" destId="{1E1DD5E7-2067-41FB-8FD1-345E7E8AE346}" srcOrd="1" destOrd="0" presId="urn:microsoft.com/office/officeart/2005/8/layout/radial2"/>
    <dgm:cxn modelId="{BCB93B42-A7E0-4B75-9DA5-74BE0BA480D2}" type="presParOf" srcId="{17A3FFC3-0004-4E5C-A74B-C09396A00212}" destId="{9A0BAAE3-4681-474B-B073-566B77B7B52E}" srcOrd="5" destOrd="0" presId="urn:microsoft.com/office/officeart/2005/8/layout/radial2"/>
    <dgm:cxn modelId="{30AD7795-B440-4584-B728-CB4E43C3AE0E}" type="presParOf" srcId="{17A3FFC3-0004-4E5C-A74B-C09396A00212}" destId="{2FC9AD5C-FFF7-44C9-9AF1-EF4311001957}" srcOrd="6" destOrd="0" presId="urn:microsoft.com/office/officeart/2005/8/layout/radial2"/>
    <dgm:cxn modelId="{9ECCC95A-E9D6-4CA3-8AE8-4B0A3A68C73D}" type="presParOf" srcId="{2FC9AD5C-FFF7-44C9-9AF1-EF4311001957}" destId="{D3CF64F2-5821-4D1D-A502-0FC1D165F07D}" srcOrd="0" destOrd="0" presId="urn:microsoft.com/office/officeart/2005/8/layout/radial2"/>
    <dgm:cxn modelId="{9A14CDE3-F248-47F5-A9AC-CCE54E30B270}" type="presParOf" srcId="{2FC9AD5C-FFF7-44C9-9AF1-EF4311001957}" destId="{A2ACA33A-E65B-415F-872C-ECD84506889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BAAE3-4681-474B-B073-566B77B7B52E}">
      <dsp:nvSpPr>
        <dsp:cNvPr id="0" name=""/>
        <dsp:cNvSpPr/>
      </dsp:nvSpPr>
      <dsp:spPr>
        <a:xfrm rot="2563251">
          <a:off x="1677842" y="3486523"/>
          <a:ext cx="650175" cy="65214"/>
        </a:xfrm>
        <a:custGeom>
          <a:avLst/>
          <a:gdLst/>
          <a:ahLst/>
          <a:cxnLst/>
          <a:rect l="0" t="0" r="0" b="0"/>
          <a:pathLst>
            <a:path>
              <a:moveTo>
                <a:pt x="0" y="32607"/>
              </a:moveTo>
              <a:lnTo>
                <a:pt x="650175"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435CB-35E2-4E20-A6CD-444365E563C1}">
      <dsp:nvSpPr>
        <dsp:cNvPr id="0" name=""/>
        <dsp:cNvSpPr/>
      </dsp:nvSpPr>
      <dsp:spPr>
        <a:xfrm>
          <a:off x="1764098" y="2595684"/>
          <a:ext cx="723477" cy="65214"/>
        </a:xfrm>
        <a:custGeom>
          <a:avLst/>
          <a:gdLst/>
          <a:ahLst/>
          <a:cxnLst/>
          <a:rect l="0" t="0" r="0" b="0"/>
          <a:pathLst>
            <a:path>
              <a:moveTo>
                <a:pt x="0" y="32607"/>
              </a:moveTo>
              <a:lnTo>
                <a:pt x="723477"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8727D1-EE9B-4FD8-8D26-8DE1DA37B921}">
      <dsp:nvSpPr>
        <dsp:cNvPr id="0" name=""/>
        <dsp:cNvSpPr/>
      </dsp:nvSpPr>
      <dsp:spPr>
        <a:xfrm rot="19036749">
          <a:off x="1677842" y="1704845"/>
          <a:ext cx="650175" cy="65214"/>
        </a:xfrm>
        <a:custGeom>
          <a:avLst/>
          <a:gdLst/>
          <a:ahLst/>
          <a:cxnLst/>
          <a:rect l="0" t="0" r="0" b="0"/>
          <a:pathLst>
            <a:path>
              <a:moveTo>
                <a:pt x="0" y="32607"/>
              </a:moveTo>
              <a:lnTo>
                <a:pt x="650175"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5A281-F222-491D-BABF-4C132F64F1B8}">
      <dsp:nvSpPr>
        <dsp:cNvPr id="0" name=""/>
        <dsp:cNvSpPr/>
      </dsp:nvSpPr>
      <dsp:spPr>
        <a:xfrm>
          <a:off x="0" y="1656182"/>
          <a:ext cx="2073878" cy="20738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FF494-502D-482C-B305-5729889E7D9C}">
      <dsp:nvSpPr>
        <dsp:cNvPr id="0" name=""/>
        <dsp:cNvSpPr/>
      </dsp:nvSpPr>
      <dsp:spPr>
        <a:xfrm>
          <a:off x="2076681" y="472648"/>
          <a:ext cx="1244327" cy="124432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b="1" kern="1200" dirty="0" smtClean="0"/>
            <a:t>ÚVOD</a:t>
          </a:r>
          <a:endParaRPr lang="sk-SK" sz="2400" b="1" kern="1200" dirty="0"/>
        </a:p>
      </dsp:txBody>
      <dsp:txXfrm>
        <a:off x="2258908" y="654875"/>
        <a:ext cx="879873" cy="879873"/>
      </dsp:txXfrm>
    </dsp:sp>
    <dsp:sp modelId="{E218BE36-9B35-45EE-B214-5CBCA6178C88}">
      <dsp:nvSpPr>
        <dsp:cNvPr id="0" name=""/>
        <dsp:cNvSpPr/>
      </dsp:nvSpPr>
      <dsp:spPr>
        <a:xfrm>
          <a:off x="2487576" y="2006128"/>
          <a:ext cx="1244327" cy="124432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b="1" kern="1200" dirty="0" smtClean="0"/>
            <a:t>JADRO</a:t>
          </a:r>
          <a:endParaRPr lang="sk-SK" sz="2400" b="1" kern="1200" dirty="0"/>
        </a:p>
      </dsp:txBody>
      <dsp:txXfrm>
        <a:off x="2669803" y="2188355"/>
        <a:ext cx="879873" cy="879873"/>
      </dsp:txXfrm>
    </dsp:sp>
    <dsp:sp modelId="{D3CF64F2-5821-4D1D-A502-0FC1D165F07D}">
      <dsp:nvSpPr>
        <dsp:cNvPr id="0" name=""/>
        <dsp:cNvSpPr/>
      </dsp:nvSpPr>
      <dsp:spPr>
        <a:xfrm>
          <a:off x="2076681" y="3539608"/>
          <a:ext cx="1244327" cy="124432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b="1" kern="1200" dirty="0" smtClean="0">
              <a:solidFill>
                <a:schemeClr val="tx1"/>
              </a:solidFill>
            </a:rPr>
            <a:t>ZÁVER</a:t>
          </a:r>
          <a:endParaRPr lang="sk-SK" sz="2400" b="1" kern="1200" dirty="0">
            <a:solidFill>
              <a:schemeClr val="tx1"/>
            </a:solidFill>
          </a:endParaRPr>
        </a:p>
      </dsp:txBody>
      <dsp:txXfrm>
        <a:off x="2258908" y="3721835"/>
        <a:ext cx="879873" cy="87987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AB305565-08E4-4339-BD5C-0EEC69844B84}" type="datetimeFigureOut">
              <a:rPr lang="sk-SK" smtClean="0"/>
              <a:pPr/>
              <a:t>12. 3. 2015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6E8BC77-36C8-4469-8A45-4364725ED504}"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05565-08E4-4339-BD5C-0EEC69844B84}" type="datetimeFigureOut">
              <a:rPr lang="sk-SK" smtClean="0"/>
              <a:pPr/>
              <a:t>12. 3. 2015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8BC77-36C8-4469-8A45-4364725ED504}"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file:///C:\Users\iva\Desktop\PPT\JAZ\JAZ%203\33%20&#218;vaha\&#268;&#237;m%20to%20je.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zborovna.s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39552" y="4221088"/>
            <a:ext cx="8208912" cy="2376264"/>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prstTxWarp prst="textCanUp">
              <a:avLst>
                <a:gd name="adj" fmla="val 79841"/>
              </a:avLst>
            </a:prstTxWarp>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sk-SK" sz="6000" b="1" dirty="0" smtClean="0">
                <a:ln/>
                <a:solidFill>
                  <a:schemeClr val="tx1"/>
                </a:solidFill>
                <a:latin typeface="Algerian" pitchFamily="82" charset="0"/>
              </a:rPr>
              <a:t>ÚVAHA </a:t>
            </a:r>
            <a:r>
              <a:rPr lang="sk-SK" sz="2800" b="1" smtClean="0">
                <a:ln/>
                <a:solidFill>
                  <a:schemeClr val="tx1"/>
                </a:solidFill>
                <a:latin typeface="Algerian" pitchFamily="82" charset="0"/>
              </a:rPr>
              <a:t>vs</a:t>
            </a:r>
            <a:r>
              <a:rPr lang="sk-SK" sz="6000" b="1" smtClean="0">
                <a:ln/>
                <a:solidFill>
                  <a:schemeClr val="tx1"/>
                </a:solidFill>
                <a:latin typeface="Algerian" pitchFamily="82" charset="0"/>
              </a:rPr>
              <a:t> </a:t>
            </a:r>
            <a:r>
              <a:rPr lang="sk-SK" sz="6000" b="1" dirty="0" smtClean="0">
                <a:ln/>
                <a:solidFill>
                  <a:schemeClr val="tx1"/>
                </a:solidFill>
                <a:latin typeface="Algerian" pitchFamily="82" charset="0"/>
              </a:rPr>
              <a:t>výklad</a:t>
            </a:r>
            <a:endParaRPr lang="sk-SK" sz="6000" b="1" dirty="0">
              <a:ln/>
              <a:solidFill>
                <a:schemeClr val="tx1"/>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052736"/>
          </a:xfrm>
        </p:spPr>
        <p:style>
          <a:lnRef idx="1">
            <a:schemeClr val="dk1"/>
          </a:lnRef>
          <a:fillRef idx="2">
            <a:schemeClr val="dk1"/>
          </a:fillRef>
          <a:effectRef idx="1">
            <a:schemeClr val="dk1"/>
          </a:effectRef>
          <a:fontRef idx="minor">
            <a:schemeClr val="dk1"/>
          </a:fontRef>
        </p:style>
        <p:txBody>
          <a:bodyPr>
            <a:normAutofit/>
          </a:bodyPr>
          <a:lstStyle/>
          <a:p>
            <a:r>
              <a:rPr lang="sk-SK" sz="5400" b="1" dirty="0" smtClean="0"/>
              <a:t>ODLIŠNÉ ZNAKY – kompozícia</a:t>
            </a:r>
            <a:endParaRPr lang="sk-SK" sz="5400" dirty="0"/>
          </a:p>
        </p:txBody>
      </p:sp>
      <p:sp>
        <p:nvSpPr>
          <p:cNvPr id="4" name="Zástupný symbol textu 3"/>
          <p:cNvSpPr>
            <a:spLocks noGrp="1"/>
          </p:cNvSpPr>
          <p:nvPr>
            <p:ph type="body" idx="1"/>
          </p:nvPr>
        </p:nvSpPr>
        <p:spPr>
          <a:xfrm>
            <a:off x="0" y="1052737"/>
            <a:ext cx="3923928" cy="648072"/>
          </a:xfrm>
        </p:spPr>
        <p:style>
          <a:lnRef idx="1">
            <a:schemeClr val="accent1"/>
          </a:lnRef>
          <a:fillRef idx="2">
            <a:schemeClr val="accent1"/>
          </a:fillRef>
          <a:effectRef idx="1">
            <a:schemeClr val="accent1"/>
          </a:effectRef>
          <a:fontRef idx="minor">
            <a:schemeClr val="dk1"/>
          </a:fontRef>
        </p:style>
        <p:txBody>
          <a:bodyPr anchor="ctr">
            <a:noAutofit/>
          </a:bodyPr>
          <a:lstStyle/>
          <a:p>
            <a:r>
              <a:rPr lang="sk-SK" sz="4400" dirty="0" smtClean="0"/>
              <a:t>VÝKLAD</a:t>
            </a:r>
            <a:endParaRPr lang="sk-SK" sz="4400" dirty="0"/>
          </a:p>
        </p:txBody>
      </p:sp>
      <p:sp>
        <p:nvSpPr>
          <p:cNvPr id="5" name="Zástupný symbol obsahu 4"/>
          <p:cNvSpPr>
            <a:spLocks noGrp="1"/>
          </p:cNvSpPr>
          <p:nvPr>
            <p:ph sz="half" idx="2"/>
          </p:nvPr>
        </p:nvSpPr>
        <p:spPr>
          <a:xfrm>
            <a:off x="0" y="2492896"/>
            <a:ext cx="3923928" cy="3168352"/>
          </a:xfrm>
          <a:ln/>
        </p:spPr>
        <p:style>
          <a:lnRef idx="2">
            <a:schemeClr val="accent1"/>
          </a:lnRef>
          <a:fillRef idx="1">
            <a:schemeClr val="lt1"/>
          </a:fillRef>
          <a:effectRef idx="0">
            <a:schemeClr val="accent1"/>
          </a:effectRef>
          <a:fontRef idx="minor">
            <a:schemeClr val="dk1"/>
          </a:fontRef>
        </p:style>
        <p:txBody>
          <a:bodyPr>
            <a:normAutofit/>
          </a:bodyPr>
          <a:lstStyle/>
          <a:p>
            <a:pPr marL="0" indent="0">
              <a:spcBef>
                <a:spcPts val="0"/>
              </a:spcBef>
              <a:buNone/>
            </a:pPr>
            <a:r>
              <a:rPr lang="sk-SK" b="1" dirty="0" smtClean="0"/>
              <a:t>objektívny prístup </a:t>
            </a:r>
            <a:r>
              <a:rPr lang="sk-SK" sz="2000" dirty="0" smtClean="0"/>
              <a:t>(3. os. </a:t>
            </a:r>
            <a:r>
              <a:rPr lang="sk-SK" sz="2000" dirty="0" err="1" smtClean="0"/>
              <a:t>sing</a:t>
            </a:r>
            <a:r>
              <a:rPr lang="sk-SK" sz="2000" dirty="0" smtClean="0"/>
              <a:t>.),</a:t>
            </a:r>
            <a:endParaRPr lang="sk-SK" dirty="0" smtClean="0"/>
          </a:p>
          <a:p>
            <a:pPr marL="0" indent="0">
              <a:spcBef>
                <a:spcPts val="0"/>
              </a:spcBef>
              <a:buNone/>
            </a:pPr>
            <a:r>
              <a:rPr lang="sk-SK" b="1" dirty="0" smtClean="0"/>
              <a:t>zhromažďovanie                faktov,</a:t>
            </a:r>
          </a:p>
          <a:p>
            <a:pPr marL="0" indent="0">
              <a:spcBef>
                <a:spcPts val="0"/>
              </a:spcBef>
              <a:buNone/>
            </a:pPr>
            <a:r>
              <a:rPr lang="sk-SK" b="1" dirty="0" smtClean="0"/>
              <a:t>členenie textu na úvod, jadro, záver,</a:t>
            </a:r>
          </a:p>
          <a:p>
            <a:pPr marL="0" indent="0">
              <a:spcBef>
                <a:spcPts val="0"/>
              </a:spcBef>
              <a:buNone/>
            </a:pPr>
            <a:r>
              <a:rPr lang="sk-SK" b="1" dirty="0" smtClean="0"/>
              <a:t>nepríznakové </a:t>
            </a:r>
            <a:r>
              <a:rPr lang="sk-SK" sz="2000" dirty="0" smtClean="0"/>
              <a:t>(tvrdé) </a:t>
            </a:r>
            <a:r>
              <a:rPr lang="sk-SK" b="1" dirty="0" smtClean="0"/>
              <a:t>odseky,</a:t>
            </a:r>
            <a:endParaRPr lang="sk-SK" dirty="0" smtClean="0"/>
          </a:p>
          <a:p>
            <a:pPr marL="0" indent="0">
              <a:spcBef>
                <a:spcPts val="0"/>
              </a:spcBef>
              <a:buNone/>
            </a:pPr>
            <a:r>
              <a:rPr lang="sk-SK" b="1" dirty="0" smtClean="0"/>
              <a:t>presnosť údajov, čísel, </a:t>
            </a:r>
          </a:p>
          <a:p>
            <a:pPr marL="0" indent="0">
              <a:spcBef>
                <a:spcPts val="0"/>
              </a:spcBef>
              <a:buNone/>
            </a:pPr>
            <a:r>
              <a:rPr lang="sk-SK" b="1" dirty="0" smtClean="0"/>
              <a:t>presná citácia,</a:t>
            </a:r>
            <a:endParaRPr lang="sk-SK" dirty="0" smtClean="0"/>
          </a:p>
        </p:txBody>
      </p:sp>
      <p:sp>
        <p:nvSpPr>
          <p:cNvPr id="6" name="Zástupný symbol textu 5"/>
          <p:cNvSpPr>
            <a:spLocks noGrp="1"/>
          </p:cNvSpPr>
          <p:nvPr>
            <p:ph type="body" sz="quarter" idx="3"/>
          </p:nvPr>
        </p:nvSpPr>
        <p:spPr>
          <a:xfrm>
            <a:off x="3923927" y="1052736"/>
            <a:ext cx="5220073" cy="639762"/>
          </a:xfr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noAutofit/>
          </a:bodyPr>
          <a:lstStyle/>
          <a:p>
            <a:r>
              <a:rPr lang="sk-SK" sz="4400" dirty="0" smtClean="0"/>
              <a:t>    ÚVAHA</a:t>
            </a:r>
            <a:endParaRPr lang="sk-SK" sz="4400" dirty="0"/>
          </a:p>
        </p:txBody>
      </p:sp>
      <p:sp>
        <p:nvSpPr>
          <p:cNvPr id="7" name="Zástupný symbol obsahu 6"/>
          <p:cNvSpPr>
            <a:spLocks noGrp="1"/>
          </p:cNvSpPr>
          <p:nvPr>
            <p:ph sz="quarter" idx="4"/>
          </p:nvPr>
        </p:nvSpPr>
        <p:spPr>
          <a:xfrm>
            <a:off x="3779912" y="2276872"/>
            <a:ext cx="5364088" cy="3384376"/>
          </a:xfrm>
          <a:ln/>
        </p:spPr>
        <p:style>
          <a:lnRef idx="2">
            <a:schemeClr val="accent6"/>
          </a:lnRef>
          <a:fillRef idx="1">
            <a:schemeClr val="lt1"/>
          </a:fillRef>
          <a:effectRef idx="0">
            <a:schemeClr val="accent6"/>
          </a:effectRef>
          <a:fontRef idx="minor">
            <a:schemeClr val="dk1"/>
          </a:fontRef>
        </p:style>
        <p:txBody>
          <a:bodyPr anchor="ctr">
            <a:normAutofit/>
          </a:bodyPr>
          <a:lstStyle/>
          <a:p>
            <a:pPr marL="0" lvl="0" indent="0">
              <a:lnSpc>
                <a:spcPct val="110000"/>
              </a:lnSpc>
              <a:spcBef>
                <a:spcPts val="0"/>
              </a:spcBef>
              <a:buNone/>
            </a:pPr>
            <a:r>
              <a:rPr lang="sk-SK" b="1" dirty="0" smtClean="0"/>
              <a:t>subjektívny prístup </a:t>
            </a:r>
            <a:r>
              <a:rPr lang="sk-SK" sz="2000" dirty="0" smtClean="0"/>
              <a:t>(1. os. </a:t>
            </a:r>
            <a:r>
              <a:rPr lang="sk-SK" sz="2000" dirty="0" err="1" smtClean="0"/>
              <a:t>sg</a:t>
            </a:r>
            <a:r>
              <a:rPr lang="sk-SK" sz="2000" dirty="0" smtClean="0"/>
              <a:t>.), </a:t>
            </a:r>
            <a:endParaRPr lang="sk-SK" dirty="0" smtClean="0"/>
          </a:p>
          <a:p>
            <a:pPr marL="0" lvl="0" indent="0">
              <a:lnSpc>
                <a:spcPct val="110000"/>
              </a:lnSpc>
              <a:spcBef>
                <a:spcPts val="0"/>
              </a:spcBef>
              <a:buNone/>
            </a:pPr>
            <a:r>
              <a:rPr lang="sk-SK" b="1" dirty="0" smtClean="0"/>
              <a:t>vlastné skúsenosti,</a:t>
            </a:r>
            <a:r>
              <a:rPr lang="sk-SK" dirty="0" smtClean="0"/>
              <a:t> </a:t>
            </a:r>
            <a:r>
              <a:rPr lang="sk-SK" b="1" dirty="0" smtClean="0"/>
              <a:t>hodnotenie         javov </a:t>
            </a:r>
            <a:r>
              <a:rPr lang="sk-SK" sz="2000" dirty="0" smtClean="0"/>
              <a:t>(aj prostredníctvom humoru a irónie),</a:t>
            </a:r>
            <a:endParaRPr lang="sk-SK" dirty="0" smtClean="0"/>
          </a:p>
          <a:p>
            <a:pPr marL="0" lvl="0" indent="0">
              <a:lnSpc>
                <a:spcPct val="110000"/>
              </a:lnSpc>
              <a:spcBef>
                <a:spcPts val="0"/>
              </a:spcBef>
              <a:buNone/>
            </a:pPr>
            <a:r>
              <a:rPr lang="sk-SK" b="1" dirty="0" smtClean="0"/>
              <a:t>nezreteľné členenie textu </a:t>
            </a:r>
            <a:r>
              <a:rPr lang="sk-SK" sz="1800" dirty="0" smtClean="0"/>
              <a:t>–</a:t>
            </a:r>
            <a:r>
              <a:rPr lang="sk-SK" b="1" dirty="0" smtClean="0"/>
              <a:t>        </a:t>
            </a:r>
            <a:r>
              <a:rPr lang="sk-SK" sz="2000" dirty="0" smtClean="0"/>
              <a:t>prepojenosť úvodu a záveru,</a:t>
            </a:r>
            <a:endParaRPr lang="sk-SK" dirty="0" smtClean="0"/>
          </a:p>
          <a:p>
            <a:pPr marL="0" lvl="0" indent="0">
              <a:lnSpc>
                <a:spcPct val="110000"/>
              </a:lnSpc>
              <a:spcBef>
                <a:spcPts val="0"/>
              </a:spcBef>
              <a:buNone/>
            </a:pPr>
            <a:r>
              <a:rPr lang="sk-SK" b="1" dirty="0" smtClean="0"/>
              <a:t>príznakové </a:t>
            </a:r>
            <a:r>
              <a:rPr lang="sk-SK" sz="2000" dirty="0" smtClean="0"/>
              <a:t>(mäkké) </a:t>
            </a:r>
            <a:r>
              <a:rPr lang="sk-SK" b="1" dirty="0" smtClean="0"/>
              <a:t>odseky,</a:t>
            </a:r>
            <a:endParaRPr lang="sk-SK" dirty="0" smtClean="0"/>
          </a:p>
          <a:p>
            <a:pPr marL="0" lvl="0" indent="0">
              <a:lnSpc>
                <a:spcPct val="110000"/>
              </a:lnSpc>
              <a:spcBef>
                <a:spcPts val="0"/>
              </a:spcBef>
              <a:buNone/>
            </a:pPr>
            <a:r>
              <a:rPr lang="sk-SK" b="1" dirty="0" smtClean="0"/>
              <a:t>nepotrebnosť presných údajov,</a:t>
            </a:r>
          </a:p>
          <a:p>
            <a:pPr marL="0" lvl="0" indent="0">
              <a:lnSpc>
                <a:spcPct val="110000"/>
              </a:lnSpc>
              <a:spcBef>
                <a:spcPts val="0"/>
              </a:spcBef>
              <a:buNone/>
            </a:pPr>
            <a:r>
              <a:rPr lang="sk-SK" b="1" dirty="0" smtClean="0"/>
              <a:t>voľná citácia, parafrázovanie,</a:t>
            </a:r>
            <a:endParaRPr lang="sk-SK" dirty="0"/>
          </a:p>
        </p:txBody>
      </p:sp>
      <p:pic>
        <p:nvPicPr>
          <p:cNvPr id="5128" name="Picture 8" descr="http://3.bp.blogspot.com/-wvpMAJ2tH6M/TbsPBRBfO5I/AAAAAAAAAEI/HuBvGsevTnY/s1600/cisla_ruky_2.jpg"/>
          <p:cNvPicPr>
            <a:picLocks noChangeAspect="1" noChangeArrowheads="1"/>
          </p:cNvPicPr>
          <p:nvPr/>
        </p:nvPicPr>
        <p:blipFill>
          <a:blip r:embed="rId2" cstate="print"/>
          <a:srcRect t="19721" r="1160"/>
          <a:stretch>
            <a:fillRect/>
          </a:stretch>
        </p:blipFill>
        <p:spPr bwMode="auto">
          <a:xfrm>
            <a:off x="323528" y="5517232"/>
            <a:ext cx="3467004" cy="1008112"/>
          </a:xfrm>
          <a:prstGeom prst="rect">
            <a:avLst/>
          </a:prstGeom>
          <a:noFill/>
        </p:spPr>
      </p:pic>
      <p:pic>
        <p:nvPicPr>
          <p:cNvPr id="5130" name="Picture 10" descr="http://rexik.zoznam.sk/images/omalovanky/Sysel.jpg"/>
          <p:cNvPicPr>
            <a:picLocks noChangeAspect="1" noChangeArrowheads="1"/>
          </p:cNvPicPr>
          <p:nvPr/>
        </p:nvPicPr>
        <p:blipFill>
          <a:blip r:embed="rId3" cstate="print"/>
          <a:srcRect/>
          <a:stretch>
            <a:fillRect/>
          </a:stretch>
        </p:blipFill>
        <p:spPr bwMode="auto">
          <a:xfrm>
            <a:off x="2309749" y="2924944"/>
            <a:ext cx="1254138" cy="792088"/>
          </a:xfrm>
          <a:prstGeom prst="rect">
            <a:avLst/>
          </a:prstGeom>
          <a:noFill/>
        </p:spPr>
      </p:pic>
      <p:sp>
        <p:nvSpPr>
          <p:cNvPr id="5131" name="Rectangle 11"/>
          <p:cNvSpPr>
            <a:spLocks noChangeArrowheads="1"/>
          </p:cNvSpPr>
          <p:nvPr/>
        </p:nvSpPr>
        <p:spPr bwMode="auto">
          <a:xfrm>
            <a:off x="7812360" y="3673624"/>
            <a:ext cx="1331640" cy="2862322"/>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30175" defTabSz="914400" rtl="0" eaLnBrk="1" fontAlgn="base" latinLnBrk="0" hangingPunct="1">
              <a:lnSpc>
                <a:spcPct val="100000"/>
              </a:lnSpc>
              <a:spcBef>
                <a:spcPct val="0"/>
              </a:spcBef>
              <a:spcAft>
                <a:spcPct val="0"/>
              </a:spcAft>
              <a:buClrTx/>
              <a:buSzTx/>
              <a:buFontTx/>
              <a:buNone/>
              <a:tabLst/>
            </a:pPr>
            <a:r>
              <a:rPr kumimoji="0" lang="sk-SK" sz="500" b="0" i="0" u="none" strike="noStrike" cap="none" normalizeH="0" baseline="0" dirty="0" smtClean="0">
                <a:ln>
                  <a:noFill/>
                </a:ln>
                <a:solidFill>
                  <a:schemeClr val="tx1"/>
                </a:solidFill>
                <a:effectLst/>
                <a:latin typeface="Arial" pitchFamily="34" charset="0"/>
                <a:cs typeface="Arial" pitchFamily="34" charset="0"/>
              </a:rPr>
              <a:t>Č</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m ďalej, tým viac a častej</a:t>
            </a:r>
            <a:r>
              <a:rPr kumimoji="0" lang="sk-SK" sz="500" b="0" i="0" u="none" strike="noStrike" cap="none" normalizeH="0" baseline="0" dirty="0" smtClean="0">
                <a:ln>
                  <a:noFill/>
                </a:ln>
                <a:solidFill>
                  <a:schemeClr val="tx1"/>
                </a:solidFill>
                <a:effectLst/>
                <a:latin typeface="Times New Roman"/>
                <a:cs typeface="Arial" pitchFamily="34" charset="0"/>
              </a:rPr>
              <a:t>š</a:t>
            </a:r>
            <a:r>
              <a:rPr kumimoji="0" lang="sk-SK" sz="500" b="0" i="0" u="none" strike="noStrike" cap="none" normalizeH="0" baseline="0" dirty="0" smtClean="0">
                <a:ln>
                  <a:noFill/>
                </a:ln>
                <a:solidFill>
                  <a:schemeClr val="tx1"/>
                </a:solidFill>
                <a:effectLst/>
                <a:latin typeface="Arial" pitchFamily="34" charset="0"/>
                <a:cs typeface="Arial" pitchFamily="34" charset="0"/>
              </a:rPr>
              <a:t>ie pozost</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va ten n</a:t>
            </a:r>
            <a:r>
              <a:rPr kumimoji="0" lang="sk-SK" sz="500" b="0" i="0" u="none" strike="noStrike" cap="none" normalizeH="0" baseline="0" dirty="0" smtClean="0">
                <a:ln>
                  <a:noFill/>
                </a:ln>
                <a:solidFill>
                  <a:schemeClr val="tx1"/>
                </a:solidFill>
                <a:effectLst/>
                <a:latin typeface="Times New Roman"/>
                <a:cs typeface="Arial" pitchFamily="34" charset="0"/>
              </a:rPr>
              <a:t>áš</a:t>
            </a:r>
            <a:r>
              <a:rPr kumimoji="0" lang="sk-SK" sz="500" b="0" i="0" u="none" strike="noStrike" cap="none" normalizeH="0" baseline="0" dirty="0" smtClean="0">
                <a:ln>
                  <a:noFill/>
                </a:ln>
                <a:solidFill>
                  <a:schemeClr val="tx1"/>
                </a:solidFill>
                <a:effectLst/>
                <a:latin typeface="Arial" pitchFamily="34" charset="0"/>
                <a:cs typeface="Arial" pitchFamily="34" charset="0"/>
              </a:rPr>
              <a:t> svet už iba z jed</a:t>
            </a:r>
            <a:r>
              <a:rPr kumimoji="0" lang="sk-SK" sz="500" b="0" i="0" u="none" strike="noStrike" cap="none" normalizeH="0" baseline="0" dirty="0" smtClean="0">
                <a:ln>
                  <a:noFill/>
                </a:ln>
                <a:solidFill>
                  <a:schemeClr val="tx1"/>
                </a:solidFill>
                <a:effectLst/>
                <a:latin typeface="Times New Roman"/>
                <a:cs typeface="Arial" pitchFamily="34" charset="0"/>
              </a:rPr>
              <a:t>­</a:t>
            </a:r>
            <a:r>
              <a:rPr kumimoji="0" lang="sk-SK" sz="500" b="0" i="0" u="none" strike="noStrike" cap="none" normalizeH="0" baseline="0" dirty="0" smtClean="0">
                <a:ln>
                  <a:noFill/>
                </a:ln>
                <a:solidFill>
                  <a:schemeClr val="tx1"/>
                </a:solidFill>
                <a:effectLst/>
                <a:latin typeface="Arial" pitchFamily="34" charset="0"/>
                <a:cs typeface="Arial" pitchFamily="34" charset="0"/>
              </a:rPr>
              <a:t>notiek a n</a:t>
            </a:r>
            <a:r>
              <a:rPr kumimoji="0" lang="sk-SK" sz="500" b="0" i="0" u="none" strike="noStrike" cap="none" normalizeH="0" baseline="0" dirty="0" smtClean="0">
                <a:ln>
                  <a:noFill/>
                </a:ln>
                <a:solidFill>
                  <a:schemeClr val="tx1"/>
                </a:solidFill>
                <a:effectLst/>
                <a:latin typeface="Times New Roman"/>
                <a:cs typeface="Arial" pitchFamily="34" charset="0"/>
              </a:rPr>
              <a:t>ú</a:t>
            </a:r>
            <a:r>
              <a:rPr kumimoji="0" lang="sk-SK" sz="500" b="0" i="0" u="none" strike="noStrike" cap="none" normalizeH="0" baseline="0" dirty="0" smtClean="0">
                <a:ln>
                  <a:noFill/>
                </a:ln>
                <a:solidFill>
                  <a:schemeClr val="tx1"/>
                </a:solidFill>
                <a:effectLst/>
                <a:latin typeface="Arial" pitchFamily="34" charset="0"/>
                <a:cs typeface="Arial" pitchFamily="34" charset="0"/>
              </a:rPr>
              <a:t>l. Výnimočne nem</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m teraz na mysli soci</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lnu situ</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ciu pes</a:t>
            </a:r>
            <a:r>
              <a:rPr kumimoji="0" lang="sk-SK" sz="500" b="0" i="0" u="none" strike="noStrike" cap="none" normalizeH="0" baseline="0" dirty="0" smtClean="0">
                <a:ln>
                  <a:noFill/>
                </a:ln>
                <a:solidFill>
                  <a:schemeClr val="tx1"/>
                </a:solidFill>
                <a:effectLst/>
                <a:latin typeface="Times New Roman"/>
                <a:cs typeface="Arial" pitchFamily="34" charset="0"/>
              </a:rPr>
              <a:t>­</a:t>
            </a:r>
            <a:r>
              <a:rPr kumimoji="0" lang="sk-SK" sz="500" b="0" i="0" u="none" strike="noStrike" cap="none" normalizeH="0" baseline="0" dirty="0" smtClean="0">
                <a:ln>
                  <a:noFill/>
                </a:ln>
                <a:solidFill>
                  <a:schemeClr val="tx1"/>
                </a:solidFill>
                <a:effectLst/>
                <a:latin typeface="Arial" pitchFamily="34" charset="0"/>
                <a:cs typeface="Arial" pitchFamily="34" charset="0"/>
              </a:rPr>
              <a:t>trej slovenskej popul</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cie, v ktorej vraj tiež chýba ten typický stred, zdravý priemer, ale evidujeme vraj už iba zbohatl</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kov a chud</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kov. Jednotky a nuly... Povr</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va sa.</a:t>
            </a:r>
            <a:endParaRPr kumimoji="0" lang="sk-SK"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130175" defTabSz="914400" rtl="0" eaLnBrk="0" fontAlgn="base" latinLnBrk="0" hangingPunct="0">
              <a:lnSpc>
                <a:spcPct val="100000"/>
              </a:lnSpc>
              <a:spcBef>
                <a:spcPct val="0"/>
              </a:spcBef>
              <a:spcAft>
                <a:spcPct val="0"/>
              </a:spcAft>
              <a:buClrTx/>
              <a:buSzTx/>
              <a:buFontTx/>
              <a:buNone/>
              <a:tabLst/>
            </a:pPr>
            <a:r>
              <a:rPr kumimoji="0" lang="sk-SK" sz="500" b="0" i="0" u="none" strike="noStrike" cap="none" normalizeH="0" baseline="0" dirty="0" smtClean="0">
                <a:ln>
                  <a:noFill/>
                </a:ln>
                <a:solidFill>
                  <a:schemeClr val="tx1"/>
                </a:solidFill>
                <a:effectLst/>
                <a:latin typeface="Arial" pitchFamily="34" charset="0"/>
                <a:cs typeface="Arial" pitchFamily="34" charset="0"/>
              </a:rPr>
              <a:t>O technike hovor</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m, samozrejme. Alebo o vede a technike, lebo to sa vždy takto pohromade uv</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dza. A už d</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vno, lebo o modernej tech</a:t>
            </a:r>
            <a:r>
              <a:rPr kumimoji="0" lang="sk-SK" sz="500" b="0" i="0" u="none" strike="noStrike" cap="none" normalizeH="0" baseline="0" dirty="0" smtClean="0">
                <a:ln>
                  <a:noFill/>
                </a:ln>
                <a:solidFill>
                  <a:schemeClr val="tx1"/>
                </a:solidFill>
                <a:effectLst/>
                <a:latin typeface="Times New Roman"/>
                <a:cs typeface="Arial" pitchFamily="34" charset="0"/>
              </a:rPr>
              <a:t>­</a:t>
            </a:r>
            <a:r>
              <a:rPr kumimoji="0" lang="sk-SK" sz="500" b="0" i="0" u="none" strike="noStrike" cap="none" normalizeH="0" baseline="0" dirty="0" smtClean="0">
                <a:ln>
                  <a:noFill/>
                </a:ln>
                <a:solidFill>
                  <a:schemeClr val="tx1"/>
                </a:solidFill>
                <a:effectLst/>
                <a:latin typeface="Arial" pitchFamily="34" charset="0"/>
                <a:cs typeface="Arial" pitchFamily="34" charset="0"/>
              </a:rPr>
              <a:t>nike sa hovorilo už za </a:t>
            </a:r>
            <a:r>
              <a:rPr kumimoji="0" lang="sk-SK" sz="500" b="0" i="0" u="none" strike="noStrike" cap="none" normalizeH="0" baseline="0" dirty="0" err="1" smtClean="0">
                <a:ln>
                  <a:noFill/>
                </a:ln>
                <a:solidFill>
                  <a:schemeClr val="tx1"/>
                </a:solidFill>
                <a:effectLst/>
                <a:latin typeface="Arial" pitchFamily="34" charset="0"/>
                <a:cs typeface="Arial" pitchFamily="34" charset="0"/>
              </a:rPr>
              <a:t>Edisona</a:t>
            </a:r>
            <a:r>
              <a:rPr kumimoji="0" lang="sk-SK" sz="500" b="0" i="0" u="none" strike="noStrike" cap="none" normalizeH="0" baseline="0" dirty="0" smtClean="0">
                <a:ln>
                  <a:noFill/>
                </a:ln>
                <a:solidFill>
                  <a:schemeClr val="tx1"/>
                </a:solidFill>
                <a:effectLst/>
                <a:latin typeface="Arial" pitchFamily="34" charset="0"/>
                <a:cs typeface="Arial" pitchFamily="34" charset="0"/>
              </a:rPr>
              <a:t> a vlastne už dvesto rokov pred n</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m bol technikom priam avantgardným istý </a:t>
            </a:r>
            <a:r>
              <a:rPr kumimoji="0" lang="sk-SK" sz="500" b="0" i="0" u="none" strike="noStrike" cap="none" normalizeH="0" baseline="0" dirty="0" err="1" smtClean="0">
                <a:ln>
                  <a:noFill/>
                </a:ln>
                <a:solidFill>
                  <a:schemeClr val="tx1"/>
                </a:solidFill>
                <a:effectLst/>
                <a:latin typeface="Arial" pitchFamily="34" charset="0"/>
                <a:cs typeface="Arial" pitchFamily="34" charset="0"/>
              </a:rPr>
              <a:t>Galilei</a:t>
            </a:r>
            <a:r>
              <a:rPr kumimoji="0" lang="sk-SK" sz="500" b="0" i="0" u="none" strike="noStrike" cap="none" normalizeH="0" baseline="0" dirty="0" smtClean="0">
                <a:ln>
                  <a:noFill/>
                </a:ln>
                <a:solidFill>
                  <a:schemeClr val="tx1"/>
                </a:solidFill>
                <a:effectLst/>
                <a:latin typeface="Arial" pitchFamily="34" charset="0"/>
                <a:cs typeface="Arial" pitchFamily="34" charset="0"/>
              </a:rPr>
              <a:t>, nuž a obaja t</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to sopliaci vlastne už len pokračovali v tom,        čo povymý</a:t>
            </a:r>
            <a:r>
              <a:rPr kumimoji="0" lang="sk-SK" sz="500" b="0" i="0" u="none" strike="noStrike" cap="none" normalizeH="0" baseline="0" dirty="0" smtClean="0">
                <a:ln>
                  <a:noFill/>
                </a:ln>
                <a:solidFill>
                  <a:schemeClr val="tx1"/>
                </a:solidFill>
                <a:effectLst/>
                <a:latin typeface="Times New Roman"/>
                <a:cs typeface="Arial" pitchFamily="34" charset="0"/>
              </a:rPr>
              <a:t>š</a:t>
            </a:r>
            <a:r>
              <a:rPr kumimoji="0" lang="sk-SK" sz="500" b="0" i="0" u="none" strike="noStrike" cap="none" normalizeH="0" baseline="0" dirty="0" smtClean="0">
                <a:ln>
                  <a:noFill/>
                </a:ln>
                <a:solidFill>
                  <a:schemeClr val="tx1"/>
                </a:solidFill>
                <a:effectLst/>
                <a:latin typeface="Arial" pitchFamily="34" charset="0"/>
                <a:cs typeface="Arial" pitchFamily="34" charset="0"/>
              </a:rPr>
              <a:t>ľal prad</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vno inžinier </a:t>
            </a:r>
            <a:r>
              <a:rPr kumimoji="0" lang="sk-SK" sz="500" b="0" i="0" u="none" strike="noStrike" cap="none" normalizeH="0" baseline="0" dirty="0" err="1" smtClean="0">
                <a:ln>
                  <a:noFill/>
                </a:ln>
                <a:solidFill>
                  <a:schemeClr val="tx1"/>
                </a:solidFill>
                <a:effectLst/>
                <a:latin typeface="Arial" pitchFamily="34" charset="0"/>
                <a:cs typeface="Arial" pitchFamily="34" charset="0"/>
              </a:rPr>
              <a:t>da</a:t>
            </a:r>
            <a:r>
              <a:rPr kumimoji="0" lang="sk-SK" sz="500" b="0" i="0" u="none" strike="noStrike" cap="none" normalizeH="0" baseline="0" dirty="0" smtClean="0">
                <a:ln>
                  <a:noFill/>
                </a:ln>
                <a:solidFill>
                  <a:schemeClr val="tx1"/>
                </a:solidFill>
                <a:effectLst/>
                <a:latin typeface="Arial" pitchFamily="34" charset="0"/>
                <a:cs typeface="Arial" pitchFamily="34" charset="0"/>
              </a:rPr>
              <a:t> </a:t>
            </a:r>
            <a:r>
              <a:rPr kumimoji="0" lang="sk-SK" sz="500" b="0" i="0" u="none" strike="noStrike" cap="none" normalizeH="0" baseline="0" dirty="0" err="1" smtClean="0">
                <a:ln>
                  <a:noFill/>
                </a:ln>
                <a:solidFill>
                  <a:schemeClr val="tx1"/>
                </a:solidFill>
                <a:effectLst/>
                <a:latin typeface="Arial" pitchFamily="34" charset="0"/>
                <a:cs typeface="Arial" pitchFamily="34" charset="0"/>
              </a:rPr>
              <a:t>Vinci</a:t>
            </a:r>
            <a:r>
              <a:rPr kumimoji="0" lang="sk-SK" sz="500" b="0" i="0" u="none" strike="noStrike" cap="none" normalizeH="0" baseline="0" dirty="0" smtClean="0">
                <a:ln>
                  <a:noFill/>
                </a:ln>
                <a:solidFill>
                  <a:schemeClr val="tx1"/>
                </a:solidFill>
                <a:effectLst/>
                <a:latin typeface="Arial" pitchFamily="34" charset="0"/>
                <a:cs typeface="Arial" pitchFamily="34" charset="0"/>
              </a:rPr>
              <a:t>, zn</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my to macher, čo popri vymý</a:t>
            </a:r>
            <a:r>
              <a:rPr kumimoji="0" lang="sk-SK" sz="500" b="0" i="0" u="none" strike="noStrike" cap="none" normalizeH="0" baseline="0" dirty="0" smtClean="0">
                <a:ln>
                  <a:noFill/>
                </a:ln>
                <a:solidFill>
                  <a:schemeClr val="tx1"/>
                </a:solidFill>
                <a:effectLst/>
                <a:latin typeface="Times New Roman"/>
                <a:cs typeface="Arial" pitchFamily="34" charset="0"/>
              </a:rPr>
              <a:t>š</a:t>
            </a:r>
            <a:r>
              <a:rPr kumimoji="0" lang="sk-SK" sz="500" b="0" i="0" u="none" strike="noStrike" cap="none" normalizeH="0" baseline="0" dirty="0" smtClean="0">
                <a:ln>
                  <a:noFill/>
                </a:ln>
                <a:solidFill>
                  <a:schemeClr val="tx1"/>
                </a:solidFill>
                <a:effectLst/>
                <a:latin typeface="Arial" pitchFamily="34" charset="0"/>
                <a:cs typeface="Arial" pitchFamily="34" charset="0"/>
              </a:rPr>
              <a:t>ľan</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 a kon</a:t>
            </a:r>
            <a:r>
              <a:rPr kumimoji="0" lang="sk-SK" sz="500" b="0" i="0" u="none" strike="noStrike" cap="none" normalizeH="0" baseline="0" dirty="0" smtClean="0">
                <a:ln>
                  <a:noFill/>
                </a:ln>
                <a:solidFill>
                  <a:schemeClr val="tx1"/>
                </a:solidFill>
                <a:effectLst/>
                <a:latin typeface="Times New Roman"/>
                <a:cs typeface="Arial" pitchFamily="34" charset="0"/>
              </a:rPr>
              <a:t>š</a:t>
            </a:r>
            <a:r>
              <a:rPr kumimoji="0" lang="sk-SK" sz="500" b="0" i="0" u="none" strike="noStrike" cap="none" normalizeH="0" baseline="0" dirty="0" smtClean="0">
                <a:ln>
                  <a:noFill/>
                </a:ln>
                <a:solidFill>
                  <a:schemeClr val="tx1"/>
                </a:solidFill>
                <a:effectLst/>
                <a:latin typeface="Arial" pitchFamily="34" charset="0"/>
                <a:cs typeface="Arial" pitchFamily="34" charset="0"/>
              </a:rPr>
              <a:t>truovan</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 e</a:t>
            </a:r>
            <a:r>
              <a:rPr kumimoji="0" lang="sk-SK" sz="500" b="0" i="0" u="none" strike="noStrike" cap="none" normalizeH="0" baseline="0" dirty="0" smtClean="0">
                <a:ln>
                  <a:noFill/>
                </a:ln>
                <a:solidFill>
                  <a:schemeClr val="tx1"/>
                </a:solidFill>
                <a:effectLst/>
                <a:latin typeface="Times New Roman"/>
                <a:cs typeface="Arial" pitchFamily="34" charset="0"/>
              </a:rPr>
              <a:t>š</a:t>
            </a:r>
            <a:r>
              <a:rPr kumimoji="0" lang="sk-SK" sz="500" b="0" i="0" u="none" strike="noStrike" cap="none" normalizeH="0" baseline="0" dirty="0" smtClean="0">
                <a:ln>
                  <a:noFill/>
                </a:ln>
                <a:solidFill>
                  <a:schemeClr val="tx1"/>
                </a:solidFill>
                <a:effectLst/>
                <a:latin typeface="Arial" pitchFamily="34" charset="0"/>
                <a:cs typeface="Arial" pitchFamily="34" charset="0"/>
              </a:rPr>
              <a:t>te z dl</a:t>
            </a:r>
            <a:r>
              <a:rPr kumimoji="0" lang="sk-SK" sz="500" b="0" i="0" u="none" strike="noStrike" cap="none" normalizeH="0" baseline="0" dirty="0" smtClean="0">
                <a:ln>
                  <a:noFill/>
                </a:ln>
                <a:solidFill>
                  <a:schemeClr val="tx1"/>
                </a:solidFill>
                <a:effectLst/>
                <a:latin typeface="Times New Roman"/>
                <a:cs typeface="Arial" pitchFamily="34" charset="0"/>
              </a:rPr>
              <a:t>­</a:t>
            </a:r>
            <a:r>
              <a:rPr kumimoji="0" lang="sk-SK" sz="500" b="0" i="0" u="none" strike="noStrike" cap="none" normalizeH="0" baseline="0" dirty="0" smtClean="0">
                <a:ln>
                  <a:noFill/>
                </a:ln>
                <a:solidFill>
                  <a:schemeClr val="tx1"/>
                </a:solidFill>
                <a:effectLst/>
                <a:latin typeface="Arial" pitchFamily="34" charset="0"/>
                <a:cs typeface="Arial" pitchFamily="34" charset="0"/>
              </a:rPr>
              <a:t>hej chv</a:t>
            </a:r>
            <a:r>
              <a:rPr kumimoji="0" lang="sk-SK" sz="500" b="0" i="0" u="none" strike="noStrike" cap="none" normalizeH="0" baseline="0" dirty="0" smtClean="0">
                <a:ln>
                  <a:noFill/>
                </a:ln>
                <a:solidFill>
                  <a:schemeClr val="tx1"/>
                </a:solidFill>
                <a:effectLst/>
                <a:latin typeface="Times New Roman"/>
                <a:cs typeface="Arial" pitchFamily="34" charset="0"/>
              </a:rPr>
              <a:t>í</a:t>
            </a:r>
            <a:r>
              <a:rPr kumimoji="0" lang="sk-SK" sz="500" b="0" i="0" u="none" strike="noStrike" cap="none" normalizeH="0" baseline="0" dirty="0" smtClean="0">
                <a:ln>
                  <a:noFill/>
                </a:ln>
                <a:solidFill>
                  <a:schemeClr val="tx1"/>
                </a:solidFill>
                <a:effectLst/>
                <a:latin typeface="Arial" pitchFamily="34" charset="0"/>
                <a:cs typeface="Arial" pitchFamily="34" charset="0"/>
              </a:rPr>
              <a:t>le maľoval z</a:t>
            </a:r>
            <a:r>
              <a:rPr kumimoji="0" lang="sk-SK" sz="500" b="0" i="0" u="none" strike="noStrike" cap="none" normalizeH="0" baseline="0" dirty="0" smtClean="0">
                <a:ln>
                  <a:noFill/>
                </a:ln>
                <a:solidFill>
                  <a:schemeClr val="tx1"/>
                </a:solidFill>
                <a:effectLst/>
                <a:latin typeface="Times New Roman"/>
                <a:cs typeface="Arial" pitchFamily="34" charset="0"/>
              </a:rPr>
              <a:t>á</a:t>
            </a:r>
            <a:r>
              <a:rPr kumimoji="0" lang="sk-SK" sz="500" b="0" i="0" u="none" strike="noStrike" cap="none" normalizeH="0" baseline="0" dirty="0" smtClean="0">
                <a:ln>
                  <a:noFill/>
                </a:ln>
                <a:solidFill>
                  <a:schemeClr val="tx1"/>
                </a:solidFill>
                <a:effectLst/>
                <a:latin typeface="Arial" pitchFamily="34" charset="0"/>
                <a:cs typeface="Arial" pitchFamily="34" charset="0"/>
              </a:rPr>
              <a:t>hadn</a:t>
            </a:r>
            <a:r>
              <a:rPr kumimoji="0" lang="sk-SK" sz="500" b="0" i="0" u="none" strike="noStrike" cap="none" normalizeH="0" baseline="0" dirty="0" smtClean="0">
                <a:ln>
                  <a:noFill/>
                </a:ln>
                <a:solidFill>
                  <a:schemeClr val="tx1"/>
                </a:solidFill>
                <a:effectLst/>
                <a:latin typeface="Times New Roman"/>
                <a:cs typeface="Arial" pitchFamily="34" charset="0"/>
              </a:rPr>
              <a:t>é</a:t>
            </a:r>
            <a:r>
              <a:rPr kumimoji="0" lang="sk-SK" sz="500" b="0" i="0" u="none" strike="noStrike" cap="none" normalizeH="0" baseline="0" dirty="0" smtClean="0">
                <a:ln>
                  <a:noFill/>
                </a:ln>
                <a:solidFill>
                  <a:schemeClr val="tx1"/>
                </a:solidFill>
                <a:effectLst/>
                <a:latin typeface="Arial" pitchFamily="34" charset="0"/>
                <a:cs typeface="Arial" pitchFamily="34" charset="0"/>
              </a:rPr>
              <a:t> </a:t>
            </a:r>
            <a:r>
              <a:rPr kumimoji="0" lang="sk-SK" sz="500" b="0" i="0" u="none" strike="noStrike" cap="none" normalizeH="0" baseline="0" dirty="0" smtClean="0">
                <a:ln>
                  <a:noFill/>
                </a:ln>
                <a:solidFill>
                  <a:schemeClr val="tx1"/>
                </a:solidFill>
                <a:effectLst/>
                <a:latin typeface="Times New Roman"/>
                <a:cs typeface="Arial" pitchFamily="34" charset="0"/>
              </a:rPr>
              <a:t>ú</a:t>
            </a:r>
            <a:r>
              <a:rPr kumimoji="0" lang="sk-SK" sz="500" b="0" i="0" u="none" strike="noStrike" cap="none" normalizeH="0" baseline="0" dirty="0" smtClean="0">
                <a:ln>
                  <a:noFill/>
                </a:ln>
                <a:solidFill>
                  <a:schemeClr val="tx1"/>
                </a:solidFill>
                <a:effectLst/>
                <a:latin typeface="Arial" pitchFamily="34" charset="0"/>
                <a:cs typeface="Arial" pitchFamily="34" charset="0"/>
              </a:rPr>
              <a:t>smevy.</a:t>
            </a:r>
            <a:endParaRPr kumimoji="0" lang="sk-SK"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130175" defTabSz="914400" rtl="0" eaLnBrk="0" fontAlgn="base" latinLnBrk="0" hangingPunct="0">
              <a:lnSpc>
                <a:spcPct val="100000"/>
              </a:lnSpc>
              <a:spcBef>
                <a:spcPct val="0"/>
              </a:spcBef>
              <a:spcAft>
                <a:spcPct val="0"/>
              </a:spcAft>
              <a:buClrTx/>
              <a:buSzTx/>
              <a:buFontTx/>
              <a:buNone/>
              <a:tabLst/>
            </a:pP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Lenže my, najmlad</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ší</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dediči v</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etkých tých z</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zrakov, poklad</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 za moderný už len ten digit</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lny svet. Začalo sa to jeden čas veľmi sl</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vnymi digit</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lkami, hodinkami, čo nemali ručičky, ale celkom nor</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lne na ruke uk</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zali č</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í</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slicami, koľkože je tých hod</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í</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a nebolo treba </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pekulovať, čo sa zmen</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í</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keď ručička prejde odtiaľ tam. No a skonči</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 sa to (zatiaľ!) digit</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lnymi fotoapar</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tmi... ale vlastne veď ani to nie je pravda; rok čo rok si vrav</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í</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 už si ho k</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ú</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pim! Veď nie je to </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ú</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žasn</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é</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že ani pret</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čať netreba?   Viem, že s</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ú</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aj dôležitej</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ie parametre, ktor</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é</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ved</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ú</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nad</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š</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enca ku k</a:t>
            </a:r>
            <a:r>
              <a:rPr kumimoji="0" lang="sk-SK" sz="500" b="0" i="0" u="none" strike="noStrike" cap="none" normalizeH="0" baseline="0" dirty="0" smtClean="0">
                <a:ln>
                  <a:noFill/>
                </a:ln>
                <a:solidFill>
                  <a:schemeClr val="tx1"/>
                </a:solidFill>
                <a:effectLst/>
                <a:latin typeface="Times New Roman"/>
                <a:ea typeface="Times New Roman" pitchFamily="18" charset="0"/>
                <a:cs typeface="Arial" pitchFamily="34" charset="0"/>
              </a:rPr>
              <a:t>ú</a:t>
            </a:r>
            <a:r>
              <a:rPr kumimoji="0" lang="sk-SK" sz="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33" name="Picture 13" descr="http://www.cybermediacreations.com/uploaded_images/eLearning-humor-731117.jpg"/>
          <p:cNvPicPr>
            <a:picLocks noChangeAspect="1" noChangeArrowheads="1"/>
          </p:cNvPicPr>
          <p:nvPr/>
        </p:nvPicPr>
        <p:blipFill>
          <a:blip r:embed="rId4" cstate="print"/>
          <a:srcRect l="10573" t="1485" r="11449" b="6430"/>
          <a:stretch>
            <a:fillRect/>
          </a:stretch>
        </p:blipFill>
        <p:spPr bwMode="auto">
          <a:xfrm>
            <a:off x="7868107" y="1916832"/>
            <a:ext cx="1275893" cy="1340769"/>
          </a:xfrm>
          <a:prstGeom prst="rect">
            <a:avLst/>
          </a:prstGeom>
          <a:noFill/>
        </p:spPr>
      </p:pic>
      <p:pic>
        <p:nvPicPr>
          <p:cNvPr id="5124" name="Picture 4" descr="http://213.215.107.236/magaziny/images/sport/stories/2005/Sport/Futbal/MS/joachim_low_ukazuje_prstom_trening_2.jpg"/>
          <p:cNvPicPr>
            <a:picLocks noChangeAspect="1" noChangeArrowheads="1"/>
          </p:cNvPicPr>
          <p:nvPr/>
        </p:nvPicPr>
        <p:blipFill>
          <a:blip r:embed="rId5" cstate="print"/>
          <a:srcRect/>
          <a:stretch>
            <a:fillRect/>
          </a:stretch>
        </p:blipFill>
        <p:spPr bwMode="auto">
          <a:xfrm>
            <a:off x="1940988" y="1052736"/>
            <a:ext cx="2126956" cy="1368152"/>
          </a:xfrm>
          <a:prstGeom prst="rect">
            <a:avLst/>
          </a:prstGeom>
          <a:noFill/>
        </p:spPr>
      </p:pic>
      <p:pic>
        <p:nvPicPr>
          <p:cNvPr id="5126" name="Picture 6" descr="http://files.najobrazy.eu/system_preview_small_200004650-03c5506896-public/IMG_6594.jpg%20na%20mne.jpg"/>
          <p:cNvPicPr>
            <a:picLocks noChangeAspect="1" noChangeArrowheads="1"/>
          </p:cNvPicPr>
          <p:nvPr/>
        </p:nvPicPr>
        <p:blipFill>
          <a:blip r:embed="rId6" cstate="print"/>
          <a:srcRect/>
          <a:stretch>
            <a:fillRect/>
          </a:stretch>
        </p:blipFill>
        <p:spPr bwMode="auto">
          <a:xfrm>
            <a:off x="6660232" y="980728"/>
            <a:ext cx="1619672" cy="1400057"/>
          </a:xfrm>
          <a:prstGeom prst="rect">
            <a:avLst/>
          </a:prstGeom>
          <a:noFill/>
        </p:spPr>
      </p:pic>
      <p:pic>
        <p:nvPicPr>
          <p:cNvPr id="14" name="Picture 8" descr="http://3.bp.blogspot.com/-wvpMAJ2tH6M/TbsPBRBfO5I/AAAAAAAAAEI/HuBvGsevTnY/s1600/cisla_ruky_2.jpg"/>
          <p:cNvPicPr>
            <a:picLocks noChangeAspect="1" noChangeArrowheads="1"/>
          </p:cNvPicPr>
          <p:nvPr/>
        </p:nvPicPr>
        <p:blipFill>
          <a:blip r:embed="rId2" cstate="print"/>
          <a:srcRect t="19721" r="1160"/>
          <a:stretch>
            <a:fillRect/>
          </a:stretch>
        </p:blipFill>
        <p:spPr bwMode="auto">
          <a:xfrm>
            <a:off x="4067944" y="5517232"/>
            <a:ext cx="3467004" cy="1008112"/>
          </a:xfrm>
          <a:prstGeom prst="rect">
            <a:avLst/>
          </a:prstGeom>
          <a:noFill/>
        </p:spPr>
      </p:pic>
      <p:cxnSp>
        <p:nvCxnSpPr>
          <p:cNvPr id="18" name="Rovná spojnica 17"/>
          <p:cNvCxnSpPr/>
          <p:nvPr/>
        </p:nvCxnSpPr>
        <p:spPr>
          <a:xfrm flipV="1">
            <a:off x="3923928" y="5517232"/>
            <a:ext cx="3312368" cy="576064"/>
          </a:xfrm>
          <a:prstGeom prst="line">
            <a:avLst/>
          </a:prstGeom>
        </p:spPr>
        <p:style>
          <a:lnRef idx="3">
            <a:schemeClr val="dk1"/>
          </a:lnRef>
          <a:fillRef idx="0">
            <a:schemeClr val="dk1"/>
          </a:fillRef>
          <a:effectRef idx="2">
            <a:schemeClr val="dk1"/>
          </a:effectRef>
          <a:fontRef idx="minor">
            <a:schemeClr val="tx1"/>
          </a:fontRef>
        </p:style>
      </p:cxnSp>
      <p:cxnSp>
        <p:nvCxnSpPr>
          <p:cNvPr id="20" name="Rovná spojnica 19"/>
          <p:cNvCxnSpPr/>
          <p:nvPr/>
        </p:nvCxnSpPr>
        <p:spPr>
          <a:xfrm>
            <a:off x="3995936" y="5589240"/>
            <a:ext cx="3384376" cy="432048"/>
          </a:xfrm>
          <a:prstGeom prst="line">
            <a:avLst/>
          </a:prstGeom>
        </p:spPr>
        <p:style>
          <a:lnRef idx="3">
            <a:schemeClr val="dk1"/>
          </a:lnRef>
          <a:fillRef idx="0">
            <a:schemeClr val="dk1"/>
          </a:fillRef>
          <a:effectRef idx="2">
            <a:schemeClr val="dk1"/>
          </a:effectRef>
          <a:fontRef idx="minor">
            <a:schemeClr val="tx1"/>
          </a:fontRef>
        </p:style>
      </p:cxnSp>
      <p:cxnSp>
        <p:nvCxnSpPr>
          <p:cNvPr id="26" name="Rovná spojovacia šípka 25"/>
          <p:cNvCxnSpPr/>
          <p:nvPr/>
        </p:nvCxnSpPr>
        <p:spPr>
          <a:xfrm>
            <a:off x="7812360" y="3789040"/>
            <a:ext cx="0" cy="12241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Rovná spojovacia šípka 28"/>
          <p:cNvCxnSpPr/>
          <p:nvPr/>
        </p:nvCxnSpPr>
        <p:spPr>
          <a:xfrm flipV="1">
            <a:off x="7812360" y="5085184"/>
            <a:ext cx="0"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anim calcmode="lin" valueType="num">
                                      <p:cBhvr>
                                        <p:cTn id="9" dur="500" fill="hold"/>
                                        <p:tgtEl>
                                          <p:spTgt spid="5124"/>
                                        </p:tgtEl>
                                        <p:attrNameLst>
                                          <p:attrName>ppt_w</p:attrName>
                                        </p:attrNameLst>
                                      </p:cBhvr>
                                      <p:tavLst>
                                        <p:tav tm="0">
                                          <p:val>
                                            <p:fltVal val="0"/>
                                          </p:val>
                                        </p:tav>
                                        <p:tav tm="100000">
                                          <p:val>
                                            <p:strVal val="#ppt_w"/>
                                          </p:val>
                                        </p:tav>
                                      </p:tavLst>
                                    </p:anim>
                                    <p:anim calcmode="lin" valueType="num">
                                      <p:cBhvr>
                                        <p:cTn id="10" dur="500" fill="hold"/>
                                        <p:tgtEl>
                                          <p:spTgt spid="5124"/>
                                        </p:tgtEl>
                                        <p:attrNameLst>
                                          <p:attrName>ppt_h</p:attrName>
                                        </p:attrNameLst>
                                      </p:cBhvr>
                                      <p:tavLst>
                                        <p:tav tm="0">
                                          <p:val>
                                            <p:fltVal val="0"/>
                                          </p:val>
                                        </p:tav>
                                        <p:tav tm="100000">
                                          <p:val>
                                            <p:strVal val="#ppt_h"/>
                                          </p:val>
                                        </p:tav>
                                      </p:tavLst>
                                    </p:anim>
                                    <p:animEffect transition="in" filter="fade">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par>
                                <p:cTn id="16" presetID="53"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 calcmode="lin" valueType="num">
                                      <p:cBhvr>
                                        <p:cTn id="18" dur="500" fill="hold"/>
                                        <p:tgtEl>
                                          <p:spTgt spid="5126"/>
                                        </p:tgtEl>
                                        <p:attrNameLst>
                                          <p:attrName>ppt_w</p:attrName>
                                        </p:attrNameLst>
                                      </p:cBhvr>
                                      <p:tavLst>
                                        <p:tav tm="0">
                                          <p:val>
                                            <p:fltVal val="0"/>
                                          </p:val>
                                        </p:tav>
                                        <p:tav tm="100000">
                                          <p:val>
                                            <p:strVal val="#ppt_w"/>
                                          </p:val>
                                        </p:tav>
                                      </p:tavLst>
                                    </p:anim>
                                    <p:anim calcmode="lin" valueType="num">
                                      <p:cBhvr>
                                        <p:cTn id="19" dur="500" fill="hold"/>
                                        <p:tgtEl>
                                          <p:spTgt spid="5126"/>
                                        </p:tgtEl>
                                        <p:attrNameLst>
                                          <p:attrName>ppt_h</p:attrName>
                                        </p:attrNameLst>
                                      </p:cBhvr>
                                      <p:tavLst>
                                        <p:tav tm="0">
                                          <p:val>
                                            <p:fltVal val="0"/>
                                          </p:val>
                                        </p:tav>
                                        <p:tav tm="100000">
                                          <p:val>
                                            <p:strVal val="#ppt_h"/>
                                          </p:val>
                                        </p:tav>
                                      </p:tavLst>
                                    </p:anim>
                                    <p:animEffect transition="in" filter="fade">
                                      <p:cBhvr>
                                        <p:cTn id="20" dur="5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53" presetClass="entr" presetSubtype="0" fill="hold" nodeType="withEffect">
                                  <p:stCondLst>
                                    <p:cond delay="0"/>
                                  </p:stCondLst>
                                  <p:childTnLst>
                                    <p:set>
                                      <p:cBhvr>
                                        <p:cTn id="26" dur="1" fill="hold">
                                          <p:stCondLst>
                                            <p:cond delay="0"/>
                                          </p:stCondLst>
                                        </p:cTn>
                                        <p:tgtEl>
                                          <p:spTgt spid="5130"/>
                                        </p:tgtEl>
                                        <p:attrNameLst>
                                          <p:attrName>style.visibility</p:attrName>
                                        </p:attrNameLst>
                                      </p:cBhvr>
                                      <p:to>
                                        <p:strVal val="visible"/>
                                      </p:to>
                                    </p:set>
                                    <p:anim calcmode="lin" valueType="num">
                                      <p:cBhvr>
                                        <p:cTn id="27" dur="500" fill="hold"/>
                                        <p:tgtEl>
                                          <p:spTgt spid="5130"/>
                                        </p:tgtEl>
                                        <p:attrNameLst>
                                          <p:attrName>ppt_w</p:attrName>
                                        </p:attrNameLst>
                                      </p:cBhvr>
                                      <p:tavLst>
                                        <p:tav tm="0">
                                          <p:val>
                                            <p:fltVal val="0"/>
                                          </p:val>
                                        </p:tav>
                                        <p:tav tm="100000">
                                          <p:val>
                                            <p:strVal val="#ppt_w"/>
                                          </p:val>
                                        </p:tav>
                                      </p:tavLst>
                                    </p:anim>
                                    <p:anim calcmode="lin" valueType="num">
                                      <p:cBhvr>
                                        <p:cTn id="28" dur="500" fill="hold"/>
                                        <p:tgtEl>
                                          <p:spTgt spid="5130"/>
                                        </p:tgtEl>
                                        <p:attrNameLst>
                                          <p:attrName>ppt_h</p:attrName>
                                        </p:attrNameLst>
                                      </p:cBhvr>
                                      <p:tavLst>
                                        <p:tav tm="0">
                                          <p:val>
                                            <p:fltVal val="0"/>
                                          </p:val>
                                        </p:tav>
                                        <p:tav tm="100000">
                                          <p:val>
                                            <p:strVal val="#ppt_h"/>
                                          </p:val>
                                        </p:tav>
                                      </p:tavLst>
                                    </p:anim>
                                    <p:animEffect transition="in" filter="fade">
                                      <p:cBhvr>
                                        <p:cTn id="29" dur="500"/>
                                        <p:tgtEl>
                                          <p:spTgt spid="513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childTnLst>
                                </p:cTn>
                              </p:par>
                              <p:par>
                                <p:cTn id="34" presetID="53" presetClass="entr" presetSubtype="0" fill="hold" nodeType="withEffect">
                                  <p:stCondLst>
                                    <p:cond delay="0"/>
                                  </p:stCondLst>
                                  <p:childTnLst>
                                    <p:set>
                                      <p:cBhvr>
                                        <p:cTn id="35" dur="1" fill="hold">
                                          <p:stCondLst>
                                            <p:cond delay="0"/>
                                          </p:stCondLst>
                                        </p:cTn>
                                        <p:tgtEl>
                                          <p:spTgt spid="5133"/>
                                        </p:tgtEl>
                                        <p:attrNameLst>
                                          <p:attrName>style.visibility</p:attrName>
                                        </p:attrNameLst>
                                      </p:cBhvr>
                                      <p:to>
                                        <p:strVal val="visible"/>
                                      </p:to>
                                    </p:set>
                                    <p:anim calcmode="lin" valueType="num">
                                      <p:cBhvr>
                                        <p:cTn id="36" dur="500" fill="hold"/>
                                        <p:tgtEl>
                                          <p:spTgt spid="5133"/>
                                        </p:tgtEl>
                                        <p:attrNameLst>
                                          <p:attrName>ppt_w</p:attrName>
                                        </p:attrNameLst>
                                      </p:cBhvr>
                                      <p:tavLst>
                                        <p:tav tm="0">
                                          <p:val>
                                            <p:fltVal val="0"/>
                                          </p:val>
                                        </p:tav>
                                        <p:tav tm="100000">
                                          <p:val>
                                            <p:strVal val="#ppt_w"/>
                                          </p:val>
                                        </p:tav>
                                      </p:tavLst>
                                    </p:anim>
                                    <p:anim calcmode="lin" valueType="num">
                                      <p:cBhvr>
                                        <p:cTn id="37" dur="500" fill="hold"/>
                                        <p:tgtEl>
                                          <p:spTgt spid="5133"/>
                                        </p:tgtEl>
                                        <p:attrNameLst>
                                          <p:attrName>ppt_h</p:attrName>
                                        </p:attrNameLst>
                                      </p:cBhvr>
                                      <p:tavLst>
                                        <p:tav tm="0">
                                          <p:val>
                                            <p:fltVal val="0"/>
                                          </p:val>
                                        </p:tav>
                                        <p:tav tm="100000">
                                          <p:val>
                                            <p:strVal val="#ppt_h"/>
                                          </p:val>
                                        </p:tav>
                                      </p:tavLst>
                                    </p:anim>
                                    <p:animEffect transition="in" filter="fade">
                                      <p:cBhvr>
                                        <p:cTn id="38" dur="500"/>
                                        <p:tgtEl>
                                          <p:spTgt spid="513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par>
                                <p:cTn id="43" presetID="53" presetClass="entr" presetSubtype="0" fill="hold" grpId="0" nodeType="withEffect">
                                  <p:stCondLst>
                                    <p:cond delay="0"/>
                                  </p:stCondLst>
                                  <p:childTnLst>
                                    <p:set>
                                      <p:cBhvr>
                                        <p:cTn id="44" dur="1" fill="hold">
                                          <p:stCondLst>
                                            <p:cond delay="0"/>
                                          </p:stCondLst>
                                        </p:cTn>
                                        <p:tgtEl>
                                          <p:spTgt spid="5131"/>
                                        </p:tgtEl>
                                        <p:attrNameLst>
                                          <p:attrName>style.visibility</p:attrName>
                                        </p:attrNameLst>
                                      </p:cBhvr>
                                      <p:to>
                                        <p:strVal val="visible"/>
                                      </p:to>
                                    </p:set>
                                    <p:anim calcmode="lin" valueType="num">
                                      <p:cBhvr>
                                        <p:cTn id="45" dur="500" fill="hold"/>
                                        <p:tgtEl>
                                          <p:spTgt spid="5131"/>
                                        </p:tgtEl>
                                        <p:attrNameLst>
                                          <p:attrName>ppt_w</p:attrName>
                                        </p:attrNameLst>
                                      </p:cBhvr>
                                      <p:tavLst>
                                        <p:tav tm="0">
                                          <p:val>
                                            <p:fltVal val="0"/>
                                          </p:val>
                                        </p:tav>
                                        <p:tav tm="100000">
                                          <p:val>
                                            <p:strVal val="#ppt_w"/>
                                          </p:val>
                                        </p:tav>
                                      </p:tavLst>
                                    </p:anim>
                                    <p:anim calcmode="lin" valueType="num">
                                      <p:cBhvr>
                                        <p:cTn id="46" dur="500" fill="hold"/>
                                        <p:tgtEl>
                                          <p:spTgt spid="5131"/>
                                        </p:tgtEl>
                                        <p:attrNameLst>
                                          <p:attrName>ppt_h</p:attrName>
                                        </p:attrNameLst>
                                      </p:cBhvr>
                                      <p:tavLst>
                                        <p:tav tm="0">
                                          <p:val>
                                            <p:fltVal val="0"/>
                                          </p:val>
                                        </p:tav>
                                        <p:tav tm="100000">
                                          <p:val>
                                            <p:strVal val="#ppt_h"/>
                                          </p:val>
                                        </p:tav>
                                      </p:tavLst>
                                    </p:anim>
                                    <p:animEffect transition="in" filter="fade">
                                      <p:cBhvr>
                                        <p:cTn id="47" dur="500"/>
                                        <p:tgtEl>
                                          <p:spTgt spid="513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childTnLst>
                                </p:cTn>
                              </p:par>
                            </p:childTnLst>
                          </p:cTn>
                        </p:par>
                        <p:par>
                          <p:cTn id="52" fill="hold">
                            <p:stCondLst>
                              <p:cond delay="0"/>
                            </p:stCondLst>
                            <p:childTnLst>
                              <p:par>
                                <p:cTn id="53" presetID="22" presetClass="entr" presetSubtype="1"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childTnLst>
                                </p:cTn>
                              </p:par>
                              <p:par>
                                <p:cTn id="70" presetID="53" presetClass="entr" presetSubtype="0" fill="hold" nodeType="withEffect">
                                  <p:stCondLst>
                                    <p:cond delay="0"/>
                                  </p:stCondLst>
                                  <p:childTnLst>
                                    <p:set>
                                      <p:cBhvr>
                                        <p:cTn id="71" dur="1" fill="hold">
                                          <p:stCondLst>
                                            <p:cond delay="0"/>
                                          </p:stCondLst>
                                        </p:cTn>
                                        <p:tgtEl>
                                          <p:spTgt spid="5128"/>
                                        </p:tgtEl>
                                        <p:attrNameLst>
                                          <p:attrName>style.visibility</p:attrName>
                                        </p:attrNameLst>
                                      </p:cBhvr>
                                      <p:to>
                                        <p:strVal val="visible"/>
                                      </p:to>
                                    </p:set>
                                    <p:anim calcmode="lin" valueType="num">
                                      <p:cBhvr>
                                        <p:cTn id="72" dur="500" fill="hold"/>
                                        <p:tgtEl>
                                          <p:spTgt spid="5128"/>
                                        </p:tgtEl>
                                        <p:attrNameLst>
                                          <p:attrName>ppt_w</p:attrName>
                                        </p:attrNameLst>
                                      </p:cBhvr>
                                      <p:tavLst>
                                        <p:tav tm="0">
                                          <p:val>
                                            <p:fltVal val="0"/>
                                          </p:val>
                                        </p:tav>
                                        <p:tav tm="100000">
                                          <p:val>
                                            <p:strVal val="#ppt_w"/>
                                          </p:val>
                                        </p:tav>
                                      </p:tavLst>
                                    </p:anim>
                                    <p:anim calcmode="lin" valueType="num">
                                      <p:cBhvr>
                                        <p:cTn id="73" dur="500" fill="hold"/>
                                        <p:tgtEl>
                                          <p:spTgt spid="5128"/>
                                        </p:tgtEl>
                                        <p:attrNameLst>
                                          <p:attrName>ppt_h</p:attrName>
                                        </p:attrNameLst>
                                      </p:cBhvr>
                                      <p:tavLst>
                                        <p:tav tm="0">
                                          <p:val>
                                            <p:fltVal val="0"/>
                                          </p:val>
                                        </p:tav>
                                        <p:tav tm="100000">
                                          <p:val>
                                            <p:strVal val="#ppt_h"/>
                                          </p:val>
                                        </p:tav>
                                      </p:tavLst>
                                    </p:anim>
                                    <p:animEffect transition="in" filter="fade">
                                      <p:cBhvr>
                                        <p:cTn id="74" dur="500"/>
                                        <p:tgtEl>
                                          <p:spTgt spid="512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childTnLst>
                                </p:cTn>
                              </p:par>
                              <p:par>
                                <p:cTn id="79" presetID="53"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animEffect transition="in" filter="fade">
                                      <p:cBhvr>
                                        <p:cTn id="83" dur="500"/>
                                        <p:tgtEl>
                                          <p:spTgt spid="14"/>
                                        </p:tgtEl>
                                      </p:cBhvr>
                                    </p:animEffect>
                                  </p:childTnLst>
                                </p:cTn>
                              </p:par>
                            </p:childTnLst>
                          </p:cTn>
                        </p:par>
                        <p:par>
                          <p:cTn id="84" fill="hold">
                            <p:stCondLst>
                              <p:cond delay="500"/>
                            </p:stCondLst>
                            <p:childTnLst>
                              <p:par>
                                <p:cTn id="85" presetID="22" presetClass="entr" presetSubtype="4"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1000"/>
                                        <p:tgtEl>
                                          <p:spTgt spid="18"/>
                                        </p:tgtEl>
                                      </p:cBhvr>
                                    </p:animEffect>
                                  </p:childTnLst>
                                </p:cTn>
                              </p:par>
                            </p:childTnLst>
                          </p:cTn>
                        </p:par>
                        <p:par>
                          <p:cTn id="88" fill="hold">
                            <p:stCondLst>
                              <p:cond delay="1500"/>
                            </p:stCondLst>
                            <p:childTnLst>
                              <p:par>
                                <p:cTn id="89" presetID="22" presetClass="entr" presetSubtype="8"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10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
                                            <p:txEl>
                                              <p:pRg st="5" end="5"/>
                                            </p:txEl>
                                          </p:spTgt>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424936" cy="1143000"/>
          </a:xfrm>
        </p:spPr>
        <p:style>
          <a:lnRef idx="2">
            <a:schemeClr val="accent1"/>
          </a:lnRef>
          <a:fillRef idx="1">
            <a:schemeClr val="lt1"/>
          </a:fillRef>
          <a:effectRef idx="0">
            <a:schemeClr val="accent1"/>
          </a:effectRef>
          <a:fontRef idx="minor">
            <a:schemeClr val="dk1"/>
          </a:fontRef>
        </p:style>
        <p:txBody>
          <a:bodyPr>
            <a:normAutofit/>
          </a:bodyPr>
          <a:lstStyle/>
          <a:p>
            <a:r>
              <a:rPr lang="sk-SK" b="1" dirty="0" smtClean="0"/>
              <a:t>ODLIŠNÉ ZNAKY - lexikálne</a:t>
            </a:r>
            <a:endParaRPr lang="sk-SK" dirty="0"/>
          </a:p>
        </p:txBody>
      </p:sp>
      <p:sp>
        <p:nvSpPr>
          <p:cNvPr id="4" name="Zástupný symbol textu 3"/>
          <p:cNvSpPr>
            <a:spLocks noGrp="1"/>
          </p:cNvSpPr>
          <p:nvPr>
            <p:ph type="body" idx="1"/>
          </p:nvPr>
        </p:nvSpPr>
        <p:spPr>
          <a:xfrm>
            <a:off x="395536" y="1535113"/>
            <a:ext cx="4101852" cy="639762"/>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sk-SK" sz="4800" dirty="0" smtClean="0"/>
              <a:t>VÝKLAD</a:t>
            </a:r>
            <a:endParaRPr lang="sk-SK" sz="4800" dirty="0"/>
          </a:p>
        </p:txBody>
      </p:sp>
      <p:sp>
        <p:nvSpPr>
          <p:cNvPr id="5" name="Zástupný symbol obsahu 4"/>
          <p:cNvSpPr>
            <a:spLocks noGrp="1"/>
          </p:cNvSpPr>
          <p:nvPr>
            <p:ph sz="half" idx="2"/>
          </p:nvPr>
        </p:nvSpPr>
        <p:spPr>
          <a:xfrm>
            <a:off x="395536" y="2174875"/>
            <a:ext cx="4101852" cy="1038101"/>
          </a:xfrm>
        </p:spPr>
        <p:style>
          <a:lnRef idx="1">
            <a:schemeClr val="accent1"/>
          </a:lnRef>
          <a:fillRef idx="2">
            <a:schemeClr val="accent1"/>
          </a:fillRef>
          <a:effectRef idx="1">
            <a:schemeClr val="accent1"/>
          </a:effectRef>
          <a:fontRef idx="minor">
            <a:schemeClr val="dk1"/>
          </a:fontRef>
        </p:style>
        <p:txBody>
          <a:bodyPr anchor="ctr">
            <a:normAutofit/>
          </a:bodyPr>
          <a:lstStyle/>
          <a:p>
            <a:pPr algn="ctr">
              <a:buNone/>
            </a:pPr>
            <a:r>
              <a:rPr lang="sk-SK" sz="3600" b="1" dirty="0" smtClean="0"/>
              <a:t>skratky, značky</a:t>
            </a:r>
            <a:endParaRPr lang="sk-SK" sz="3600" dirty="0" smtClean="0"/>
          </a:p>
        </p:txBody>
      </p:sp>
      <p:sp>
        <p:nvSpPr>
          <p:cNvPr id="6" name="Zástupný symbol textu 5"/>
          <p:cNvSpPr>
            <a:spLocks noGrp="1"/>
          </p:cNvSpPr>
          <p:nvPr>
            <p:ph type="body" sz="quarter" idx="3"/>
          </p:nvPr>
        </p:nvSpPr>
        <p:spPr>
          <a:xfrm>
            <a:off x="4645025" y="1535113"/>
            <a:ext cx="4175447" cy="639762"/>
          </a:xfrm>
        </p:spPr>
        <p:style>
          <a:lnRef idx="1">
            <a:schemeClr val="accent2"/>
          </a:lnRef>
          <a:fillRef idx="2">
            <a:schemeClr val="accent2"/>
          </a:fillRef>
          <a:effectRef idx="1">
            <a:schemeClr val="accent2"/>
          </a:effectRef>
          <a:fontRef idx="minor">
            <a:schemeClr val="dk1"/>
          </a:fontRef>
        </p:style>
        <p:txBody>
          <a:bodyPr anchor="ctr">
            <a:noAutofit/>
          </a:bodyPr>
          <a:lstStyle/>
          <a:p>
            <a:pPr algn="ctr"/>
            <a:r>
              <a:rPr lang="sk-SK" sz="4800" dirty="0" smtClean="0"/>
              <a:t>ÚVAHA</a:t>
            </a:r>
            <a:endParaRPr lang="sk-SK" sz="4800" dirty="0"/>
          </a:p>
        </p:txBody>
      </p:sp>
      <p:sp>
        <p:nvSpPr>
          <p:cNvPr id="7" name="Zástupný symbol obsahu 6"/>
          <p:cNvSpPr>
            <a:spLocks noGrp="1"/>
          </p:cNvSpPr>
          <p:nvPr>
            <p:ph sz="quarter" idx="4"/>
          </p:nvPr>
        </p:nvSpPr>
        <p:spPr>
          <a:xfrm>
            <a:off x="4645025" y="2174875"/>
            <a:ext cx="4175447" cy="3951288"/>
          </a:xfrm>
        </p:spPr>
        <p:style>
          <a:lnRef idx="1">
            <a:schemeClr val="accent2"/>
          </a:lnRef>
          <a:fillRef idx="2">
            <a:schemeClr val="accent2"/>
          </a:fillRef>
          <a:effectRef idx="1">
            <a:schemeClr val="accent2"/>
          </a:effectRef>
          <a:fontRef idx="minor">
            <a:schemeClr val="dk1"/>
          </a:fontRef>
        </p:style>
        <p:txBody>
          <a:bodyPr anchor="ctr">
            <a:normAutofit/>
          </a:bodyPr>
          <a:lstStyle/>
          <a:p>
            <a:pPr marL="0" lvl="0" indent="0">
              <a:spcBef>
                <a:spcPts val="0"/>
              </a:spcBef>
              <a:buNone/>
            </a:pPr>
            <a:r>
              <a:rPr lang="sk-SK" sz="2800" b="1" dirty="0" smtClean="0"/>
              <a:t>viacvýznamovosť,</a:t>
            </a:r>
            <a:endParaRPr lang="sk-SK" sz="2800" dirty="0" smtClean="0"/>
          </a:p>
          <a:p>
            <a:pPr marL="0" lvl="0" indent="0">
              <a:spcBef>
                <a:spcPts val="0"/>
              </a:spcBef>
              <a:buNone/>
            </a:pPr>
            <a:r>
              <a:rPr lang="sk-SK" sz="2800" b="1" dirty="0" smtClean="0"/>
              <a:t>obraznosť (metafory, epitetá, prirovnania, frazeologizmy...),</a:t>
            </a:r>
            <a:endParaRPr lang="sk-SK" sz="2800" dirty="0" smtClean="0"/>
          </a:p>
          <a:p>
            <a:pPr marL="0" lvl="0" indent="0">
              <a:spcBef>
                <a:spcPts val="0"/>
              </a:spcBef>
              <a:buNone/>
            </a:pPr>
            <a:r>
              <a:rPr lang="sk-SK" sz="2800" b="1" dirty="0" smtClean="0"/>
              <a:t>citovo zafarbené slová,</a:t>
            </a:r>
            <a:endParaRPr lang="sk-SK" sz="2800" dirty="0" smtClean="0"/>
          </a:p>
          <a:p>
            <a:pPr marL="0" lvl="0" indent="0">
              <a:spcBef>
                <a:spcPts val="0"/>
              </a:spcBef>
              <a:buNone/>
            </a:pPr>
            <a:r>
              <a:rPr lang="sk-SK" sz="2800" b="1" dirty="0" smtClean="0"/>
              <a:t>synonymá, antonymá,</a:t>
            </a:r>
            <a:endParaRPr lang="sk-SK" sz="2800" dirty="0" smtClean="0"/>
          </a:p>
          <a:p>
            <a:pPr marL="0" lvl="0" indent="0">
              <a:spcBef>
                <a:spcPts val="0"/>
              </a:spcBef>
              <a:buNone/>
            </a:pPr>
            <a:r>
              <a:rPr lang="sk-SK" sz="2800" b="1" dirty="0" smtClean="0"/>
              <a:t>hovorové slová,</a:t>
            </a:r>
            <a:r>
              <a:rPr lang="sk-SK" sz="2800" dirty="0" smtClean="0"/>
              <a:t> </a:t>
            </a:r>
            <a:r>
              <a:rPr lang="sk-SK" sz="2000" dirty="0" smtClean="0"/>
              <a:t>aj nespisovné slová, slang.</a:t>
            </a:r>
            <a:endParaRPr lang="sk-SK" sz="2000" dirty="0"/>
          </a:p>
        </p:txBody>
      </p:sp>
      <p:pic>
        <p:nvPicPr>
          <p:cNvPr id="4098" name="Picture 2" descr="http://www.uni-graz.at/nabl1www_bibliothek-lexika.jpg"/>
          <p:cNvPicPr>
            <a:picLocks noChangeAspect="1" noChangeArrowheads="1"/>
          </p:cNvPicPr>
          <p:nvPr/>
        </p:nvPicPr>
        <p:blipFill>
          <a:blip r:embed="rId2" cstate="print"/>
          <a:srcRect/>
          <a:stretch>
            <a:fillRect/>
          </a:stretch>
        </p:blipFill>
        <p:spPr bwMode="auto">
          <a:xfrm>
            <a:off x="395536" y="3356992"/>
            <a:ext cx="4088532"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3.static.flickr.com/2289/2137737248_e9f3e429d1.jpg"/>
          <p:cNvPicPr>
            <a:picLocks noChangeAspect="1" noChangeArrowheads="1"/>
          </p:cNvPicPr>
          <p:nvPr/>
        </p:nvPicPr>
        <p:blipFill>
          <a:blip r:embed="rId2" cstate="print"/>
          <a:srcRect l="2257" t="2296" r="2488" b="3961"/>
          <a:stretch>
            <a:fillRect/>
          </a:stretch>
        </p:blipFill>
        <p:spPr bwMode="auto">
          <a:xfrm>
            <a:off x="4490701" y="1556792"/>
            <a:ext cx="4185755" cy="4968552"/>
          </a:xfrm>
          <a:prstGeom prst="rect">
            <a:avLst/>
          </a:prstGeom>
          <a:noFill/>
        </p:spPr>
      </p:pic>
      <p:sp>
        <p:nvSpPr>
          <p:cNvPr id="2" name="Nadpis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sk-SK" b="1" dirty="0" smtClean="0"/>
              <a:t>ODLIŠNÉ ZNAKY - morfologické</a:t>
            </a:r>
            <a:endParaRPr lang="sk-SK" dirty="0"/>
          </a:p>
        </p:txBody>
      </p:sp>
      <p:sp>
        <p:nvSpPr>
          <p:cNvPr id="4" name="Zástupný symbol textu 3"/>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sk-SK" sz="4000" dirty="0" smtClean="0"/>
              <a:t>VÝKLAD</a:t>
            </a:r>
            <a:endParaRPr lang="sk-SK" sz="4000" dirty="0"/>
          </a:p>
        </p:txBody>
      </p:sp>
      <p:sp>
        <p:nvSpPr>
          <p:cNvPr id="5" name="Zástupný symbol obsahu 4"/>
          <p:cNvSpPr>
            <a:spLocks noGrp="1"/>
          </p:cNvSpPr>
          <p:nvPr>
            <p:ph sz="half" idx="2"/>
          </p:nvPr>
        </p:nvSpPr>
        <p:spPr>
          <a:xfrm>
            <a:off x="457200" y="2174875"/>
            <a:ext cx="4040188" cy="1470149"/>
          </a:xfrm>
        </p:spPr>
        <p:style>
          <a:lnRef idx="2">
            <a:schemeClr val="accent1"/>
          </a:lnRef>
          <a:fillRef idx="1">
            <a:schemeClr val="lt1"/>
          </a:fillRef>
          <a:effectRef idx="0">
            <a:schemeClr val="accent1"/>
          </a:effectRef>
          <a:fontRef idx="minor">
            <a:schemeClr val="dk1"/>
          </a:fontRef>
        </p:style>
        <p:txBody>
          <a:bodyPr>
            <a:normAutofit/>
          </a:bodyPr>
          <a:lstStyle/>
          <a:p>
            <a:r>
              <a:rPr lang="sk-SK" b="1" dirty="0" smtClean="0"/>
              <a:t>menné vyjadrovanie,</a:t>
            </a:r>
            <a:endParaRPr lang="sk-SK" dirty="0" smtClean="0"/>
          </a:p>
          <a:p>
            <a:r>
              <a:rPr lang="sk-SK" b="1" dirty="0" smtClean="0"/>
              <a:t>trpné tvary slovies,</a:t>
            </a:r>
          </a:p>
          <a:p>
            <a:r>
              <a:rPr lang="sk-SK" b="1" dirty="0" smtClean="0"/>
              <a:t>gnómický prézent,</a:t>
            </a:r>
            <a:endParaRPr lang="sk-SK" dirty="0"/>
          </a:p>
        </p:txBody>
      </p:sp>
      <p:sp>
        <p:nvSpPr>
          <p:cNvPr id="6" name="Zástupný symbol textu 5"/>
          <p:cNvSpPr>
            <a:spLocks noGrp="1"/>
          </p:cNvSpPr>
          <p:nvPr>
            <p:ph type="body" sz="quarter" idx="3"/>
          </p:nvPr>
        </p:nvSpPr>
        <p:spPr>
          <a:xfrm>
            <a:off x="467544" y="3789040"/>
            <a:ext cx="4041775" cy="63976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sk-SK" sz="4000" dirty="0" smtClean="0"/>
              <a:t>ÚVAHA</a:t>
            </a:r>
            <a:endParaRPr lang="sk-SK" sz="4000" dirty="0"/>
          </a:p>
        </p:txBody>
      </p:sp>
      <p:sp>
        <p:nvSpPr>
          <p:cNvPr id="7" name="Zástupný symbol obsahu 6"/>
          <p:cNvSpPr>
            <a:spLocks noGrp="1"/>
          </p:cNvSpPr>
          <p:nvPr>
            <p:ph sz="quarter" idx="4"/>
          </p:nvPr>
        </p:nvSpPr>
        <p:spPr>
          <a:xfrm>
            <a:off x="467544" y="4437112"/>
            <a:ext cx="4041775" cy="2118221"/>
          </a:xfrm>
        </p:spPr>
        <p:style>
          <a:lnRef idx="2">
            <a:schemeClr val="accent2"/>
          </a:lnRef>
          <a:fillRef idx="1">
            <a:schemeClr val="lt1"/>
          </a:fillRef>
          <a:effectRef idx="0">
            <a:schemeClr val="accent2"/>
          </a:effectRef>
          <a:fontRef idx="minor">
            <a:schemeClr val="dk1"/>
          </a:fontRef>
        </p:style>
        <p:txBody>
          <a:bodyPr>
            <a:normAutofit/>
          </a:bodyPr>
          <a:lstStyle/>
          <a:p>
            <a:pPr lvl="0"/>
            <a:r>
              <a:rPr lang="sk-SK" b="1" dirty="0" smtClean="0"/>
              <a:t>slovesné vyjadrovanie (činné tvary slovies) + výskyt citosloviec, častíc, ukazovacích zámen,</a:t>
            </a:r>
            <a:endParaRPr lang="sk-SK" dirty="0" smtClean="0"/>
          </a:p>
          <a:p>
            <a:pPr lvl="0"/>
            <a:r>
              <a:rPr lang="sk-SK" b="1" dirty="0" smtClean="0"/>
              <a:t>striedanie 1. osoby </a:t>
            </a:r>
            <a:r>
              <a:rPr lang="sk-SK" b="1" dirty="0" err="1" smtClean="0"/>
              <a:t>sg</a:t>
            </a:r>
            <a:r>
              <a:rPr lang="sk-SK" b="1" dirty="0" smtClean="0"/>
              <a:t>. a </a:t>
            </a:r>
            <a:r>
              <a:rPr lang="sk-SK" b="1" dirty="0" err="1" smtClean="0"/>
              <a:t>pl</a:t>
            </a:r>
            <a:r>
              <a:rPr lang="sk-SK" b="1" dirty="0" smtClean="0"/>
              <a:t>.,</a:t>
            </a:r>
            <a:endParaRPr lang="sk-SK" dirty="0" smtClean="0"/>
          </a:p>
          <a:p>
            <a:pPr>
              <a:buNone/>
            </a:pP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0"/>
            <a:ext cx="7344816" cy="1143000"/>
          </a:xfrm>
        </p:spPr>
        <p:style>
          <a:lnRef idx="1">
            <a:schemeClr val="accent4"/>
          </a:lnRef>
          <a:fillRef idx="2">
            <a:schemeClr val="accent4"/>
          </a:fillRef>
          <a:effectRef idx="1">
            <a:schemeClr val="accent4"/>
          </a:effectRef>
          <a:fontRef idx="minor">
            <a:schemeClr val="dk1"/>
          </a:fontRef>
        </p:style>
        <p:txBody>
          <a:bodyPr>
            <a:noAutofit/>
          </a:bodyPr>
          <a:lstStyle/>
          <a:p>
            <a:r>
              <a:rPr lang="sk-SK" sz="6600" b="1" dirty="0" smtClean="0"/>
              <a:t>ODLIŠNÉ ZNAKY</a:t>
            </a:r>
            <a:endParaRPr lang="sk-SK" sz="6600" dirty="0"/>
          </a:p>
        </p:txBody>
      </p:sp>
      <p:sp>
        <p:nvSpPr>
          <p:cNvPr id="4" name="Zástupný symbol textu 3"/>
          <p:cNvSpPr>
            <a:spLocks noGrp="1"/>
          </p:cNvSpPr>
          <p:nvPr>
            <p:ph type="body" idx="1"/>
          </p:nvPr>
        </p:nvSpPr>
        <p:spPr>
          <a:xfrm>
            <a:off x="1475656" y="3429000"/>
            <a:ext cx="1872208" cy="639762"/>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sk-SK" sz="4000" dirty="0" smtClean="0"/>
              <a:t>VÝKLAD</a:t>
            </a:r>
            <a:endParaRPr lang="sk-SK" sz="4000" dirty="0"/>
          </a:p>
        </p:txBody>
      </p:sp>
      <p:sp>
        <p:nvSpPr>
          <p:cNvPr id="5" name="Zástupný symbol obsahu 4"/>
          <p:cNvSpPr>
            <a:spLocks noGrp="1"/>
          </p:cNvSpPr>
          <p:nvPr>
            <p:ph sz="half" idx="2"/>
          </p:nvPr>
        </p:nvSpPr>
        <p:spPr>
          <a:xfrm>
            <a:off x="395536" y="4005064"/>
            <a:ext cx="3960440" cy="2520280"/>
          </a:xfrm>
          <a:prstGeom prst="upArrowCallout">
            <a:avLst>
              <a:gd name="adj1" fmla="val 21785"/>
              <a:gd name="adj2" fmla="val 28157"/>
              <a:gd name="adj3" fmla="val 16963"/>
              <a:gd name="adj4" fmla="val 71188"/>
            </a:avLst>
          </a:prstGeom>
        </p:spPr>
        <p:style>
          <a:lnRef idx="2">
            <a:schemeClr val="accent1"/>
          </a:lnRef>
          <a:fillRef idx="1">
            <a:schemeClr val="lt1"/>
          </a:fillRef>
          <a:effectRef idx="0">
            <a:schemeClr val="accent1"/>
          </a:effectRef>
          <a:fontRef idx="minor">
            <a:schemeClr val="dk1"/>
          </a:fontRef>
        </p:style>
        <p:txBody>
          <a:bodyPr anchor="ctr">
            <a:normAutofit/>
          </a:bodyPr>
          <a:lstStyle/>
          <a:p>
            <a:pPr marL="0" indent="0">
              <a:spcBef>
                <a:spcPts val="0"/>
              </a:spcBef>
              <a:buNone/>
            </a:pPr>
            <a:r>
              <a:rPr lang="sk-SK" b="1" dirty="0" smtClean="0"/>
              <a:t>nepríznakové konštrukcie,</a:t>
            </a:r>
            <a:endParaRPr lang="sk-SK" dirty="0" smtClean="0"/>
          </a:p>
          <a:p>
            <a:pPr marL="0" indent="0">
              <a:spcBef>
                <a:spcPts val="0"/>
              </a:spcBef>
              <a:buNone/>
            </a:pPr>
            <a:r>
              <a:rPr lang="sk-SK" b="1" dirty="0" smtClean="0"/>
              <a:t>komplikované súvetia,</a:t>
            </a:r>
            <a:endParaRPr lang="sk-SK" dirty="0" smtClean="0"/>
          </a:p>
          <a:p>
            <a:pPr marL="0" indent="0">
              <a:spcBef>
                <a:spcPts val="0"/>
              </a:spcBef>
              <a:buNone/>
            </a:pPr>
            <a:r>
              <a:rPr lang="sk-SK" b="1" dirty="0" smtClean="0"/>
              <a:t>iba oznamovacie vety,</a:t>
            </a:r>
            <a:endParaRPr lang="sk-SK" dirty="0" smtClean="0"/>
          </a:p>
          <a:p>
            <a:pPr marL="0" lvl="0" indent="0">
              <a:spcBef>
                <a:spcPts val="0"/>
              </a:spcBef>
              <a:buNone/>
            </a:pPr>
            <a:r>
              <a:rPr lang="sk-SK" b="1" dirty="0" smtClean="0"/>
              <a:t>neosobné vyjadrovanie.</a:t>
            </a:r>
            <a:endParaRPr lang="sk-SK" dirty="0" smtClean="0"/>
          </a:p>
        </p:txBody>
      </p:sp>
      <p:sp>
        <p:nvSpPr>
          <p:cNvPr id="7" name="Zástupný symbol obsahu 6"/>
          <p:cNvSpPr>
            <a:spLocks noGrp="1"/>
          </p:cNvSpPr>
          <p:nvPr>
            <p:ph sz="quarter" idx="4"/>
          </p:nvPr>
        </p:nvSpPr>
        <p:spPr>
          <a:xfrm>
            <a:off x="4644008" y="2564904"/>
            <a:ext cx="4176464" cy="4065315"/>
          </a:xfrm>
          <a:prstGeom prst="upArrowCallout">
            <a:avLst>
              <a:gd name="adj1" fmla="val 22136"/>
              <a:gd name="adj2" fmla="val 30441"/>
              <a:gd name="adj3" fmla="val 19434"/>
              <a:gd name="adj4" fmla="val 71129"/>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0" lvl="0" indent="0">
              <a:lnSpc>
                <a:spcPct val="110000"/>
              </a:lnSpc>
              <a:spcBef>
                <a:spcPts val="0"/>
              </a:spcBef>
              <a:buNone/>
            </a:pPr>
            <a:r>
              <a:rPr lang="sk-SK" b="1" dirty="0" smtClean="0"/>
              <a:t>príznakové konštrukcie,</a:t>
            </a:r>
            <a:endParaRPr lang="sk-SK" dirty="0" smtClean="0"/>
          </a:p>
          <a:p>
            <a:pPr marL="0" lvl="0" indent="0">
              <a:lnSpc>
                <a:spcPct val="110000"/>
              </a:lnSpc>
              <a:spcBef>
                <a:spcPts val="0"/>
              </a:spcBef>
              <a:buNone/>
            </a:pPr>
            <a:r>
              <a:rPr lang="sk-SK" b="1" dirty="0" smtClean="0"/>
              <a:t>jednočlenné vety,</a:t>
            </a:r>
            <a:endParaRPr lang="sk-SK" dirty="0" smtClean="0"/>
          </a:p>
          <a:p>
            <a:pPr marL="0" lvl="0" indent="0">
              <a:lnSpc>
                <a:spcPct val="110000"/>
              </a:lnSpc>
              <a:spcBef>
                <a:spcPts val="0"/>
              </a:spcBef>
              <a:buNone/>
            </a:pPr>
            <a:r>
              <a:rPr lang="sk-SK" b="1" dirty="0" smtClean="0"/>
              <a:t>pestrá modalita vety,</a:t>
            </a:r>
            <a:endParaRPr lang="sk-SK" dirty="0" smtClean="0"/>
          </a:p>
          <a:p>
            <a:pPr marL="0" lvl="0" indent="0">
              <a:lnSpc>
                <a:spcPct val="110000"/>
              </a:lnSpc>
              <a:spcBef>
                <a:spcPts val="0"/>
              </a:spcBef>
              <a:buNone/>
            </a:pPr>
            <a:r>
              <a:rPr lang="sk-SK" b="1" dirty="0" smtClean="0"/>
              <a:t>modifikácia vetnej stavby</a:t>
            </a:r>
            <a:r>
              <a:rPr lang="sk-SK" dirty="0" smtClean="0"/>
              <a:t> (vsuvky, elipsy, vytýčený vetný člen, nedokončená a prerušená výpoveď...).</a:t>
            </a:r>
          </a:p>
        </p:txBody>
      </p:sp>
      <p:pic>
        <p:nvPicPr>
          <p:cNvPr id="2050" name="Picture 2" descr="http://2.bp.blogspot.com/_sP24lZB4nnw/TKS_6tjhQDI/AAAAAAAAAA0/DtOUqjmXVK4/s1600/korytnacky.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1060225" y="1090944"/>
            <a:ext cx="3655791" cy="969904"/>
          </a:xfrm>
          <a:prstGeom prst="rect">
            <a:avLst/>
          </a:prstGeom>
          <a:ln>
            <a:noFill/>
          </a:ln>
          <a:effectLst>
            <a:outerShdw blurRad="292100" dist="139700" dir="2700000" algn="tl" rotWithShape="0">
              <a:srgbClr val="333333">
                <a:alpha val="65000"/>
              </a:srgbClr>
            </a:outerShdw>
          </a:effectLst>
        </p:spPr>
      </p:pic>
      <p:sp>
        <p:nvSpPr>
          <p:cNvPr id="8" name="Obdĺžnik 7"/>
          <p:cNvSpPr/>
          <p:nvPr/>
        </p:nvSpPr>
        <p:spPr>
          <a:xfrm>
            <a:off x="4716016" y="1124744"/>
            <a:ext cx="3744416" cy="92333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sk-SK" sz="5400" b="1" dirty="0" smtClean="0"/>
              <a:t>syntaktické</a:t>
            </a:r>
            <a:endParaRPr lang="sk-SK" sz="5400" dirty="0"/>
          </a:p>
        </p:txBody>
      </p:sp>
      <p:sp>
        <p:nvSpPr>
          <p:cNvPr id="6" name="Zástupný symbol textu 5"/>
          <p:cNvSpPr>
            <a:spLocks noGrp="1"/>
          </p:cNvSpPr>
          <p:nvPr>
            <p:ph type="body" sz="quarter" idx="3"/>
          </p:nvPr>
        </p:nvSpPr>
        <p:spPr>
          <a:xfrm>
            <a:off x="5868144" y="2276872"/>
            <a:ext cx="1872208" cy="648072"/>
          </a:xfrm>
        </p:spPr>
        <p:style>
          <a:lnRef idx="1">
            <a:schemeClr val="accent2"/>
          </a:lnRef>
          <a:fillRef idx="2">
            <a:schemeClr val="accent2"/>
          </a:fillRef>
          <a:effectRef idx="1">
            <a:schemeClr val="accent2"/>
          </a:effectRef>
          <a:fontRef idx="minor">
            <a:schemeClr val="dk1"/>
          </a:fontRef>
        </p:style>
        <p:txBody>
          <a:bodyPr anchor="ctr">
            <a:noAutofit/>
          </a:bodyPr>
          <a:lstStyle/>
          <a:p>
            <a:pPr algn="ctr"/>
            <a:r>
              <a:rPr lang="sk-SK" sz="4000" dirty="0" smtClean="0"/>
              <a:t>ÚVAHA</a:t>
            </a:r>
            <a:endParaRPr lang="sk-SK"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260648"/>
            <a:ext cx="5796136" cy="1656184"/>
          </a:xfrm>
        </p:spPr>
        <p:style>
          <a:lnRef idx="1">
            <a:schemeClr val="accent3"/>
          </a:lnRef>
          <a:fillRef idx="2">
            <a:schemeClr val="accent3"/>
          </a:fillRef>
          <a:effectRef idx="1">
            <a:schemeClr val="accent3"/>
          </a:effectRef>
          <a:fontRef idx="minor">
            <a:schemeClr val="dk1"/>
          </a:fontRef>
        </p:style>
        <p:txBody>
          <a:bodyPr>
            <a:noAutofit/>
          </a:bodyPr>
          <a:lstStyle/>
          <a:p>
            <a:r>
              <a:rPr lang="sk-SK" sz="6000" dirty="0" smtClean="0"/>
              <a:t>NEODÚVAJTE SA!</a:t>
            </a:r>
            <a:endParaRPr lang="sk-SK" sz="6000" dirty="0"/>
          </a:p>
        </p:txBody>
      </p:sp>
      <p:sp>
        <p:nvSpPr>
          <p:cNvPr id="8" name="Zástupný symbol obsahu 7"/>
          <p:cNvSpPr>
            <a:spLocks noGrp="1"/>
          </p:cNvSpPr>
          <p:nvPr>
            <p:ph idx="1"/>
          </p:nvPr>
        </p:nvSpPr>
        <p:spPr>
          <a:xfrm>
            <a:off x="323528" y="2060848"/>
            <a:ext cx="5112568" cy="4680520"/>
          </a:xfrm>
        </p:spPr>
        <p:style>
          <a:lnRef idx="1">
            <a:schemeClr val="accent3"/>
          </a:lnRef>
          <a:fillRef idx="2">
            <a:schemeClr val="accent3"/>
          </a:fillRef>
          <a:effectRef idx="1">
            <a:schemeClr val="accent3"/>
          </a:effectRef>
          <a:fontRef idx="minor">
            <a:schemeClr val="dk1"/>
          </a:fontRef>
        </p:style>
        <p:txBody>
          <a:bodyPr>
            <a:noAutofit/>
          </a:bodyPr>
          <a:lstStyle/>
          <a:p>
            <a:pPr marL="0" lvl="0" indent="0">
              <a:spcBef>
                <a:spcPts val="0"/>
              </a:spcBef>
              <a:buNone/>
            </a:pPr>
            <a:r>
              <a:rPr lang="sk-SK" sz="5400" dirty="0" smtClean="0"/>
              <a:t>Vyhľadajte, ktoré znaky úvahy spĺňa text piesne </a:t>
            </a:r>
            <a:r>
              <a:rPr lang="sk-SK" sz="5400" b="1" dirty="0" smtClean="0">
                <a:solidFill>
                  <a:schemeClr val="tx1"/>
                </a:solidFill>
                <a:latin typeface="Calibri" pitchFamily="34" charset="0"/>
                <a:ea typeface="Times New Roman" pitchFamily="18" charset="0"/>
                <a:cs typeface="Times New Roman" pitchFamily="18" charset="0"/>
              </a:rPr>
              <a:t>Čím to je? </a:t>
            </a:r>
          </a:p>
          <a:p>
            <a:pPr marL="0" lvl="0" indent="0">
              <a:spcBef>
                <a:spcPts val="0"/>
              </a:spcBef>
              <a:buNone/>
            </a:pPr>
            <a:r>
              <a:rPr lang="sk-SK" sz="5400" b="1" dirty="0" smtClean="0">
                <a:solidFill>
                  <a:schemeClr val="tx1"/>
                </a:solidFill>
                <a:latin typeface="Calibri" pitchFamily="34" charset="0"/>
                <a:ea typeface="Times New Roman" pitchFamily="18" charset="0"/>
                <a:cs typeface="Times New Roman" pitchFamily="18" charset="0"/>
              </a:rPr>
              <a:t>(NO NAME)</a:t>
            </a:r>
            <a:endParaRPr lang="sk-SK" sz="5400" dirty="0"/>
          </a:p>
        </p:txBody>
      </p:sp>
      <p:sp>
        <p:nvSpPr>
          <p:cNvPr id="1025" name="Rectangle 1"/>
          <p:cNvSpPr>
            <a:spLocks noChangeArrowheads="1"/>
          </p:cNvSpPr>
          <p:nvPr/>
        </p:nvSpPr>
        <p:spPr bwMode="auto">
          <a:xfrm>
            <a:off x="5796136" y="0"/>
            <a:ext cx="2880320" cy="6858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Čím to je, čím to je,</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že rieka do mora sa vlieva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ten, čo nevie spievať, spieva.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Čím to je, čím to je,</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že mladí netúžia byť múdri</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ženy ukryté sú v púdri.</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sk-SK"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Refrén</a:t>
            </a: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Možno zlodej, možno mních</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spísal knihu kníh,</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čo raz a navždy vysvetlí,</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prečo sú veci tak, jak sú,</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život má chuť zápasu</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človek ním len preletí...</a:t>
            </a:r>
            <a:endParaRPr kumimoji="0" lang="sk-SK"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Čím to je, čím to je,</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že Mesiac so Slnkom sa strieda,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na Zemi blahobyt</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bieda.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Čím to je, čím to je,</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že leto nenávidí jeseň</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kritik nenapíše pieseň?</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Tá otázka je možno hlúpa,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 ja chcem vedieť, čím to je,</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že dym z cigarety stúpa,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že husle rozozvučia iba sláky</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lietať nedokážu ľudia,</a:t>
            </a:r>
            <a:b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sk-SK"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ale vtáky.</a:t>
            </a:r>
            <a:endParaRPr kumimoji="0" lang="sk-SK"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ál 9"/>
          <p:cNvSpPr/>
          <p:nvPr/>
        </p:nvSpPr>
        <p:spPr>
          <a:xfrm>
            <a:off x="1547664" y="476672"/>
            <a:ext cx="1008112" cy="1224136"/>
          </a:xfrm>
          <a:prstGeom prst="ellipse">
            <a:avLst/>
          </a:prstGeom>
          <a:solidFill>
            <a:schemeClr val="tx2">
              <a:lumMod val="5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bdĺžnik 10"/>
          <p:cNvSpPr/>
          <p:nvPr/>
        </p:nvSpPr>
        <p:spPr>
          <a:xfrm>
            <a:off x="179512" y="692696"/>
            <a:ext cx="1368152" cy="7200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a:p>
        </p:txBody>
      </p:sp>
      <p:sp>
        <p:nvSpPr>
          <p:cNvPr id="12" name="Obdĺžnik 11"/>
          <p:cNvSpPr/>
          <p:nvPr/>
        </p:nvSpPr>
        <p:spPr>
          <a:xfrm>
            <a:off x="2555776" y="692696"/>
            <a:ext cx="3024336" cy="7200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k-SK"/>
          </a:p>
        </p:txBody>
      </p:sp>
      <p:sp>
        <p:nvSpPr>
          <p:cNvPr id="14" name="Tlačidlo akcie: Zvuk 13">
            <a:hlinkClick r:id="rId2" action="ppaction://hlinkfile" highlightClick="1"/>
          </p:cNvPr>
          <p:cNvSpPr/>
          <p:nvPr/>
        </p:nvSpPr>
        <p:spPr>
          <a:xfrm>
            <a:off x="3851920" y="5157192"/>
            <a:ext cx="1368152" cy="1152128"/>
          </a:xfrm>
          <a:prstGeom prst="actionButtonSound">
            <a:avLst/>
          </a:prstGeom>
          <a:ln/>
        </p:spPr>
        <p:style>
          <a:lnRef idx="0">
            <a:schemeClr val="accent3"/>
          </a:lnRef>
          <a:fillRef idx="3">
            <a:schemeClr val="accent3"/>
          </a:fillRef>
          <a:effectRef idx="3">
            <a:schemeClr val="accent3"/>
          </a:effectRef>
          <a:fontRef idx="minor">
            <a:schemeClr val="lt1"/>
          </a:fontRef>
        </p:style>
        <p:txBody>
          <a:bodyPr rtlCol="0" anchor="ctr"/>
          <a:lstStyle/>
          <a:p>
            <a:endParaRPr lang="sk-SK" sz="2000" b="1" dirty="0" smtClean="0">
              <a:solidFill>
                <a:schemeClr val="tx1"/>
              </a:solidFill>
            </a:endParaRPr>
          </a:p>
          <a:p>
            <a:endParaRPr lang="sk-SK" sz="2000" b="1" dirty="0" smtClean="0">
              <a:solidFill>
                <a:schemeClr val="tx1"/>
              </a:solidFill>
            </a:endParaRPr>
          </a:p>
          <a:p>
            <a:r>
              <a:rPr lang="sk-SK" sz="2800" b="1" dirty="0" smtClean="0">
                <a:solidFill>
                  <a:schemeClr val="tx1"/>
                </a:solidFill>
              </a:rPr>
              <a:t>mp</a:t>
            </a:r>
            <a:r>
              <a:rPr lang="sk-SK" sz="2800" b="1" baseline="-25000" dirty="0" smtClean="0">
                <a:solidFill>
                  <a:schemeClr val="tx1"/>
                </a:solidFill>
              </a:rPr>
              <a:t>4</a:t>
            </a:r>
            <a:endParaRPr lang="sk-SK" sz="2800" b="1" baseline="-25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8">
                                            <p:bg/>
                                          </p:spTgt>
                                        </p:tgtEl>
                                        <p:attrNameLst>
                                          <p:attrName>style.visibility</p:attrName>
                                        </p:attrNameLst>
                                      </p:cBhvr>
                                      <p:to>
                                        <p:strVal val="visible"/>
                                      </p:to>
                                    </p:set>
                                    <p:anim calcmode="lin" valueType="num">
                                      <p:cBhvr>
                                        <p:cTn id="16" dur="500" fill="hold"/>
                                        <p:tgtEl>
                                          <p:spTgt spid="8">
                                            <p:bg/>
                                          </p:spTgt>
                                        </p:tgtEl>
                                        <p:attrNameLst>
                                          <p:attrName>ppt_w</p:attrName>
                                        </p:attrNameLst>
                                      </p:cBhvr>
                                      <p:tavLst>
                                        <p:tav tm="0">
                                          <p:val>
                                            <p:fltVal val="0"/>
                                          </p:val>
                                        </p:tav>
                                        <p:tav tm="100000">
                                          <p:val>
                                            <p:strVal val="#ppt_w"/>
                                          </p:val>
                                        </p:tav>
                                      </p:tavLst>
                                    </p:anim>
                                    <p:anim calcmode="lin" valueType="num">
                                      <p:cBhvr>
                                        <p:cTn id="17" dur="500" fill="hold"/>
                                        <p:tgtEl>
                                          <p:spTgt spid="8">
                                            <p:bg/>
                                          </p:spTgt>
                                        </p:tgtEl>
                                        <p:attrNameLst>
                                          <p:attrName>ppt_h</p:attrName>
                                        </p:attrNameLst>
                                      </p:cBhvr>
                                      <p:tavLst>
                                        <p:tav tm="0">
                                          <p:val>
                                            <p:fltVal val="0"/>
                                          </p:val>
                                        </p:tav>
                                        <p:tav tm="100000">
                                          <p:val>
                                            <p:strVal val="#ppt_h"/>
                                          </p:val>
                                        </p:tav>
                                      </p:tavLst>
                                    </p:anim>
                                    <p:animEffect transition="in" filter="fade">
                                      <p:cBhvr>
                                        <p:cTn id="18" dur="500"/>
                                        <p:tgtEl>
                                          <p:spTgt spid="8">
                                            <p:bg/>
                                          </p:spTgt>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p:cTn id="2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8">
                                            <p:txEl>
                                              <p:pRg st="1" end="1"/>
                                            </p:txEl>
                                          </p:spTgt>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025"/>
                                        </p:tgtEl>
                                        <p:attrNameLst>
                                          <p:attrName>style.visibility</p:attrName>
                                        </p:attrNameLst>
                                      </p:cBhvr>
                                      <p:to>
                                        <p:strVal val="visible"/>
                                      </p:to>
                                    </p:set>
                                  </p:childTnLst>
                                </p:cTn>
                              </p:par>
                              <p:par>
                                <p:cTn id="32" presetID="53"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025" grpId="0" animBg="1"/>
      <p:bldP spid="10" grpId="0" animBg="1"/>
      <p:bldP spid="11"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5194920" cy="1656184"/>
          </a:xfrm>
        </p:spPr>
        <p:style>
          <a:lnRef idx="2">
            <a:schemeClr val="accent1"/>
          </a:lnRef>
          <a:fillRef idx="1">
            <a:schemeClr val="lt1"/>
          </a:fillRef>
          <a:effectRef idx="0">
            <a:schemeClr val="accent1"/>
          </a:effectRef>
          <a:fontRef idx="minor">
            <a:schemeClr val="dk1"/>
          </a:fontRef>
        </p:style>
        <p:txBody>
          <a:bodyPr>
            <a:normAutofit/>
          </a:bodyPr>
          <a:lstStyle/>
          <a:p>
            <a:r>
              <a:rPr lang="sk-SK" sz="6600" smtClean="0"/>
              <a:t>Zdroje:</a:t>
            </a:r>
            <a:endParaRPr lang="sk-SK" sz="6600" dirty="0"/>
          </a:p>
        </p:txBody>
      </p:sp>
      <p:sp>
        <p:nvSpPr>
          <p:cNvPr id="3" name="Zástupný symbol obsahu 2"/>
          <p:cNvSpPr>
            <a:spLocks noGrp="1"/>
          </p:cNvSpPr>
          <p:nvPr>
            <p:ph idx="1"/>
          </p:nvPr>
        </p:nvSpPr>
        <p:spPr>
          <a:xfrm>
            <a:off x="467544" y="2060848"/>
            <a:ext cx="8352928"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Font typeface="Wingdings" pitchFamily="2" charset="2"/>
              <a:buChar char="§"/>
            </a:pPr>
            <a:r>
              <a:rPr lang="sk-SK" sz="2600" dirty="0" err="1" smtClean="0"/>
              <a:t>Caltíková</a:t>
            </a:r>
            <a:r>
              <a:rPr lang="sk-SK" sz="2600" dirty="0" smtClean="0"/>
              <a:t>, M.: Učebnica Slovenský jazyk pre stredné školy 3.Bratislava:  </a:t>
            </a:r>
            <a:r>
              <a:rPr lang="sk-SK" sz="2600" dirty="0" err="1" smtClean="0"/>
              <a:t>Orbis</a:t>
            </a:r>
            <a:r>
              <a:rPr lang="sk-SK" sz="2600" dirty="0" smtClean="0"/>
              <a:t> </a:t>
            </a:r>
            <a:r>
              <a:rPr lang="sk-SK" sz="2600" dirty="0" err="1" smtClean="0"/>
              <a:t>Pictus</a:t>
            </a:r>
            <a:r>
              <a:rPr lang="sk-SK" sz="2600" dirty="0" smtClean="0"/>
              <a:t> </a:t>
            </a:r>
            <a:r>
              <a:rPr lang="sk-SK" sz="2600" dirty="0" err="1" smtClean="0"/>
              <a:t>Istropolitana</a:t>
            </a:r>
            <a:r>
              <a:rPr lang="sk-SK" sz="2600" dirty="0" smtClean="0"/>
              <a:t>, 2009 ISBN 978-80-8120-017-5</a:t>
            </a:r>
          </a:p>
          <a:p>
            <a:pPr>
              <a:buFont typeface="Wingdings" pitchFamily="2" charset="2"/>
              <a:buChar char="§"/>
            </a:pPr>
            <a:r>
              <a:rPr lang="sk-SK" sz="2600" dirty="0" err="1" smtClean="0"/>
              <a:t>Caltíková</a:t>
            </a:r>
            <a:r>
              <a:rPr lang="sk-SK" sz="2600" dirty="0" smtClean="0"/>
              <a:t>, M.: Cvičebnica Slovenský jazyk pre stredné školy 3. Bratislava: </a:t>
            </a:r>
            <a:r>
              <a:rPr lang="sk-SK" sz="2600" dirty="0" err="1" smtClean="0"/>
              <a:t>Orbis</a:t>
            </a:r>
            <a:r>
              <a:rPr lang="sk-SK" sz="2600" dirty="0" smtClean="0"/>
              <a:t> </a:t>
            </a:r>
            <a:r>
              <a:rPr lang="sk-SK" sz="2600" dirty="0" err="1" smtClean="0"/>
              <a:t>Pictus</a:t>
            </a:r>
            <a:r>
              <a:rPr lang="sk-SK" sz="2600" dirty="0" smtClean="0"/>
              <a:t> </a:t>
            </a:r>
            <a:r>
              <a:rPr lang="sk-SK" sz="2600" dirty="0" err="1" smtClean="0"/>
              <a:t>Istropolitana</a:t>
            </a:r>
            <a:r>
              <a:rPr lang="sk-SK" sz="2600" dirty="0" smtClean="0"/>
              <a:t>, 2009 ISBN 978-80-8120-030-4</a:t>
            </a:r>
          </a:p>
          <a:p>
            <a:pPr>
              <a:buFont typeface="Wingdings" pitchFamily="2" charset="2"/>
              <a:buChar char="§"/>
            </a:pPr>
            <a:r>
              <a:rPr lang="sk-SK" sz="2600" dirty="0" err="1" smtClean="0"/>
              <a:t>Hincová</a:t>
            </a:r>
            <a:r>
              <a:rPr lang="sk-SK" sz="2600" dirty="0" smtClean="0"/>
              <a:t>, K.: Cvičebnica Slovenský jazyk pre 3. ročník stredných škôl. Bratislava: SPN, 2010 ISBN 978-80-10-01952-6</a:t>
            </a:r>
          </a:p>
          <a:p>
            <a:pPr>
              <a:buFont typeface="Wingdings" pitchFamily="2" charset="2"/>
              <a:buChar char="§"/>
            </a:pPr>
            <a:r>
              <a:rPr lang="sk-SK" sz="2600" dirty="0" smtClean="0"/>
              <a:t>http://referaty.aktuality.sk/digitalna-fotografia/referat-1364</a:t>
            </a:r>
          </a:p>
          <a:p>
            <a:pPr>
              <a:buFont typeface="Wingdings" pitchFamily="2" charset="2"/>
              <a:buChar char="§"/>
            </a:pPr>
            <a:r>
              <a:rPr lang="sk-SK" sz="2600" dirty="0" smtClean="0"/>
              <a:t>http://www.hellspy.sk/cim-to-je-no-name-mp4/2505383?_ds=1</a:t>
            </a:r>
          </a:p>
          <a:p>
            <a:pPr>
              <a:buFont typeface="Wingdings" pitchFamily="2" charset="2"/>
              <a:buChar char="§"/>
            </a:pPr>
            <a:r>
              <a:rPr lang="sk-SK" sz="2600" dirty="0" err="1" smtClean="0">
                <a:hlinkClick r:id="rId2"/>
              </a:rPr>
              <a:t>www.zborovna.sk</a:t>
            </a:r>
            <a:endParaRPr lang="sk-SK" sz="2600" dirty="0" smtClean="0"/>
          </a:p>
          <a:p>
            <a:pPr>
              <a:buNone/>
            </a:pPr>
            <a:r>
              <a:rPr lang="sk-SK" sz="2600" dirty="0" smtClean="0"/>
              <a:t>								</a:t>
            </a:r>
            <a:endParaRPr lang="sk-SK" dirty="0"/>
          </a:p>
        </p:txBody>
      </p:sp>
      <p:pic>
        <p:nvPicPr>
          <p:cNvPr id="4" name="Picture 2" descr="http://img.mediacentrum.sk/gallery/370/607101.jpg"/>
          <p:cNvPicPr>
            <a:picLocks noChangeAspect="1" noChangeArrowheads="1"/>
          </p:cNvPicPr>
          <p:nvPr/>
        </p:nvPicPr>
        <p:blipFill>
          <a:blip r:embed="rId3" cstate="print"/>
          <a:srcRect/>
          <a:stretch>
            <a:fillRect/>
          </a:stretch>
        </p:blipFill>
        <p:spPr bwMode="auto">
          <a:xfrm>
            <a:off x="5868144" y="188640"/>
            <a:ext cx="2808312" cy="166806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ástupný symbol obsahu 2"/>
          <p:cNvSpPr>
            <a:spLocks noGrp="1"/>
          </p:cNvSpPr>
          <p:nvPr>
            <p:ph idx="1"/>
          </p:nvPr>
        </p:nvSpPr>
        <p:spPr>
          <a:xfrm>
            <a:off x="251520" y="3284984"/>
            <a:ext cx="8640960" cy="3384376"/>
          </a:xfrm>
          <a:prstGeom prst="roundRect">
            <a:avLst>
              <a:gd name="adj" fmla="val 19711"/>
            </a:avLst>
          </a:prstGeom>
        </p:spPr>
        <p:style>
          <a:lnRef idx="2">
            <a:schemeClr val="accent4"/>
          </a:lnRef>
          <a:fillRef idx="1">
            <a:schemeClr val="lt1"/>
          </a:fillRef>
          <a:effectRef idx="0">
            <a:schemeClr val="accent4"/>
          </a:effectRef>
          <a:fontRef idx="minor">
            <a:schemeClr val="dk1"/>
          </a:fontRef>
        </p:style>
        <p:txBody>
          <a:bodyPr>
            <a:normAutofit fontScale="92500"/>
          </a:bodyPr>
          <a:lstStyle/>
          <a:p>
            <a:pPr marL="0" indent="0" eaLnBrk="1" hangingPunct="1">
              <a:lnSpc>
                <a:spcPct val="110000"/>
              </a:lnSpc>
              <a:spcBef>
                <a:spcPts val="0"/>
              </a:spcBef>
              <a:buNone/>
            </a:pPr>
            <a:r>
              <a:rPr lang="sk-SK" dirty="0" smtClean="0"/>
              <a:t>učím sa vytvárať si </a:t>
            </a:r>
            <a:r>
              <a:rPr lang="sk-SK" b="1" dirty="0" smtClean="0"/>
              <a:t>vlastnú</a:t>
            </a:r>
            <a:r>
              <a:rPr lang="sk-SK" dirty="0" smtClean="0"/>
              <a:t> mienku, svoj názor,</a:t>
            </a:r>
          </a:p>
          <a:p>
            <a:pPr marL="0" indent="0" eaLnBrk="1" hangingPunct="1">
              <a:lnSpc>
                <a:spcPct val="110000"/>
              </a:lnSpc>
              <a:spcBef>
                <a:spcPts val="0"/>
              </a:spcBef>
              <a:buNone/>
            </a:pPr>
            <a:r>
              <a:rPr lang="sk-SK" dirty="0" smtClean="0"/>
              <a:t>prijímam úvahové texty v médiách ako </a:t>
            </a:r>
            <a:r>
              <a:rPr lang="sk-SK" b="1" dirty="0" smtClean="0"/>
              <a:t>subjektívnu</a:t>
            </a:r>
            <a:r>
              <a:rPr lang="sk-SK" dirty="0" smtClean="0"/>
              <a:t> výpoveď autora o všeobecne známom jave,</a:t>
            </a:r>
          </a:p>
          <a:p>
            <a:pPr marL="0" indent="0" eaLnBrk="1" hangingPunct="1">
              <a:lnSpc>
                <a:spcPct val="110000"/>
              </a:lnSpc>
              <a:spcBef>
                <a:spcPts val="0"/>
              </a:spcBef>
              <a:buNone/>
            </a:pPr>
            <a:r>
              <a:rPr lang="sk-SK" dirty="0" smtClean="0"/>
              <a:t>zrkadlím svoju </a:t>
            </a:r>
            <a:r>
              <a:rPr lang="sk-SK" b="1" dirty="0" smtClean="0"/>
              <a:t>duševnú</a:t>
            </a:r>
            <a:r>
              <a:rPr lang="sk-SK" dirty="0" smtClean="0"/>
              <a:t> a občiansku vyspelosť,</a:t>
            </a:r>
          </a:p>
          <a:p>
            <a:pPr marL="0" indent="0" eaLnBrk="1" hangingPunct="1">
              <a:lnSpc>
                <a:spcPct val="110000"/>
              </a:lnSpc>
              <a:spcBef>
                <a:spcPts val="0"/>
              </a:spcBef>
              <a:buNone/>
            </a:pPr>
            <a:r>
              <a:rPr lang="sk-SK" dirty="0" smtClean="0"/>
              <a:t>pripravujem sa na žáner maturitnej skúšky (</a:t>
            </a:r>
            <a:r>
              <a:rPr lang="sk-SK" dirty="0" err="1" smtClean="0"/>
              <a:t>cc</a:t>
            </a:r>
            <a:r>
              <a:rPr lang="sk-SK" dirty="0" smtClean="0"/>
              <a:t>)...</a:t>
            </a:r>
          </a:p>
        </p:txBody>
      </p:sp>
      <p:pic>
        <p:nvPicPr>
          <p:cNvPr id="8197" name="Picture 4" descr="http://zaujimavosti.net/wp-content/uploads/uvaha.jpg"/>
          <p:cNvPicPr>
            <a:picLocks noChangeAspect="1" noChangeArrowheads="1"/>
          </p:cNvPicPr>
          <p:nvPr/>
        </p:nvPicPr>
        <p:blipFill>
          <a:blip r:embed="rId2" cstate="print"/>
          <a:srcRect/>
          <a:stretch>
            <a:fillRect/>
          </a:stretch>
        </p:blipFill>
        <p:spPr bwMode="auto">
          <a:xfrm>
            <a:off x="-1" y="0"/>
            <a:ext cx="4306409" cy="3356992"/>
          </a:xfrm>
          <a:prstGeom prst="ellipse">
            <a:avLst/>
          </a:prstGeom>
          <a:ln>
            <a:noFill/>
          </a:ln>
          <a:effectLst>
            <a:softEdge rad="112500"/>
          </a:effectLst>
        </p:spPr>
      </p:pic>
      <p:sp>
        <p:nvSpPr>
          <p:cNvPr id="2" name="Nadpis 1"/>
          <p:cNvSpPr>
            <a:spLocks noGrp="1"/>
          </p:cNvSpPr>
          <p:nvPr>
            <p:ph type="title"/>
          </p:nvPr>
        </p:nvSpPr>
        <p:spPr>
          <a:xfrm>
            <a:off x="4067944" y="188640"/>
            <a:ext cx="4752528" cy="3024336"/>
          </a:xfrm>
          <a:prstGeom prst="cloudCallout">
            <a:avLst>
              <a:gd name="adj1" fmla="val -71732"/>
              <a:gd name="adj2" fmla="val 4086"/>
            </a:avLst>
          </a:prstGeom>
        </p:spPr>
        <p:style>
          <a:lnRef idx="1">
            <a:schemeClr val="accent4"/>
          </a:lnRef>
          <a:fillRef idx="2">
            <a:schemeClr val="accent4"/>
          </a:fillRef>
          <a:effectRef idx="1">
            <a:schemeClr val="accent4"/>
          </a:effectRef>
          <a:fontRef idx="minor">
            <a:schemeClr val="dk1"/>
          </a:fontRef>
        </p:style>
        <p:txBody>
          <a:bodyPr>
            <a:noAutofit/>
          </a:bodyPr>
          <a:lstStyle/>
          <a:p>
            <a:pPr eaLnBrk="1" fontAlgn="auto" hangingPunct="1">
              <a:spcAft>
                <a:spcPts val="0"/>
              </a:spcAft>
              <a:defRPr/>
            </a:pPr>
            <a:r>
              <a:rPr lang="sk-SK" sz="3600" b="1" dirty="0" smtClean="0"/>
              <a:t>NAČO MI TO JE  </a:t>
            </a:r>
            <a:r>
              <a:rPr lang="sk-SK" sz="5400" dirty="0" smtClean="0"/>
              <a:t>:-))</a:t>
            </a:r>
            <a:endParaRPr lang="sk-SK"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4077072"/>
            <a:ext cx="8856984" cy="2376264"/>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nSpc>
                <a:spcPct val="110000"/>
              </a:lnSpc>
              <a:spcBef>
                <a:spcPts val="0"/>
              </a:spcBef>
              <a:buNone/>
            </a:pPr>
            <a:r>
              <a:rPr lang="sk-SK" dirty="0" smtClean="0"/>
              <a:t>hybridný útvar NŠ + PŠ + UŠ,</a:t>
            </a:r>
          </a:p>
          <a:p>
            <a:pPr marL="0" indent="0">
              <a:lnSpc>
                <a:spcPct val="110000"/>
              </a:lnSpc>
              <a:spcBef>
                <a:spcPts val="0"/>
              </a:spcBef>
              <a:buNone/>
            </a:pPr>
            <a:r>
              <a:rPr lang="sk-SK" dirty="0" smtClean="0"/>
              <a:t>akýkoľvek aktuálny spoločenský problém,</a:t>
            </a:r>
          </a:p>
          <a:p>
            <a:pPr marL="0" indent="0">
              <a:lnSpc>
                <a:spcPct val="110000"/>
              </a:lnSpc>
              <a:spcBef>
                <a:spcPts val="0"/>
              </a:spcBef>
              <a:buNone/>
            </a:pPr>
            <a:r>
              <a:rPr lang="sk-SK" dirty="0" smtClean="0"/>
              <a:t>nový, originálny, subjektívny pohľad,</a:t>
            </a:r>
          </a:p>
          <a:p>
            <a:pPr marL="0" indent="0">
              <a:lnSpc>
                <a:spcPct val="110000"/>
              </a:lnSpc>
              <a:spcBef>
                <a:spcPts val="0"/>
              </a:spcBef>
              <a:buNone/>
            </a:pPr>
            <a:r>
              <a:rPr lang="sk-SK" dirty="0" smtClean="0"/>
              <a:t>odráža úroveň myslenia,</a:t>
            </a:r>
          </a:p>
          <a:p>
            <a:pPr marL="0" indent="0">
              <a:lnSpc>
                <a:spcPct val="110000"/>
              </a:lnSpc>
              <a:spcBef>
                <a:spcPts val="0"/>
              </a:spcBef>
              <a:buNone/>
            </a:pPr>
            <a:r>
              <a:rPr lang="sk-SK" dirty="0" smtClean="0"/>
              <a:t>smeruje k záverom, </a:t>
            </a:r>
            <a:r>
              <a:rPr lang="sk-SK" b="1" dirty="0" smtClean="0"/>
              <a:t>hodnoteniu</a:t>
            </a:r>
            <a:r>
              <a:rPr lang="sk-SK" dirty="0" smtClean="0"/>
              <a:t>.</a:t>
            </a:r>
            <a:endParaRPr lang="sk-SK" dirty="0"/>
          </a:p>
        </p:txBody>
      </p:sp>
      <p:sp>
        <p:nvSpPr>
          <p:cNvPr id="4" name="Výbuch 1 3"/>
          <p:cNvSpPr/>
          <p:nvPr/>
        </p:nvSpPr>
        <p:spPr>
          <a:xfrm>
            <a:off x="971600" y="2132856"/>
            <a:ext cx="2448272" cy="18002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smtClean="0">
                <a:solidFill>
                  <a:schemeClr val="tx1"/>
                </a:solidFill>
              </a:rPr>
              <a:t>miešanie, kríženie</a:t>
            </a:r>
            <a:endParaRPr lang="sk-SK" b="1" dirty="0">
              <a:solidFill>
                <a:schemeClr val="tx1"/>
              </a:solidFill>
            </a:endParaRPr>
          </a:p>
        </p:txBody>
      </p:sp>
      <p:pic>
        <p:nvPicPr>
          <p:cNvPr id="6" name="Picture 2" descr="http://zenit.fathamir.sk/blogimg/chimpanzee_thinking_poster.jpg"/>
          <p:cNvPicPr>
            <a:picLocks noChangeAspect="1" noChangeArrowheads="1"/>
          </p:cNvPicPr>
          <p:nvPr/>
        </p:nvPicPr>
        <p:blipFill>
          <a:blip r:embed="rId2" cstate="print"/>
          <a:srcRect/>
          <a:stretch>
            <a:fillRect/>
          </a:stretch>
        </p:blipFill>
        <p:spPr bwMode="auto">
          <a:xfrm>
            <a:off x="6660232" y="3212976"/>
            <a:ext cx="2260505" cy="28948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5868144" cy="908720"/>
          </a:xfrm>
          <a:ln>
            <a:noFill/>
          </a:ln>
        </p:spPr>
        <p:style>
          <a:lnRef idx="1">
            <a:schemeClr val="dk1"/>
          </a:lnRef>
          <a:fillRef idx="2">
            <a:schemeClr val="dk1"/>
          </a:fillRef>
          <a:effectRef idx="1">
            <a:schemeClr val="dk1"/>
          </a:effectRef>
          <a:fontRef idx="minor">
            <a:schemeClr val="dk1"/>
          </a:fontRef>
        </p:style>
        <p:txBody>
          <a:bodyPr>
            <a:noAutofit/>
          </a:bodyPr>
          <a:lstStyle/>
          <a:p>
            <a:pPr algn="l" eaLnBrk="1" fontAlgn="auto" hangingPunct="1">
              <a:spcAft>
                <a:spcPts val="0"/>
              </a:spcAft>
              <a:defRPr/>
            </a:pPr>
            <a:r>
              <a:rPr lang="sk-SK" cap="none" dirty="0" smtClean="0">
                <a:effectLst>
                  <a:outerShdw blurRad="38100" dist="38100" dir="2700000" algn="tl">
                    <a:srgbClr val="000000">
                      <a:alpha val="43137"/>
                    </a:srgbClr>
                  </a:outerShdw>
                </a:effectLst>
                <a:cs typeface="Arial" pitchFamily="34" charset="0"/>
              </a:rPr>
              <a:t>Čo už o úvahe vieme (?):</a:t>
            </a:r>
          </a:p>
        </p:txBody>
      </p:sp>
      <p:sp>
        <p:nvSpPr>
          <p:cNvPr id="4099" name="Rectangle 3"/>
          <p:cNvSpPr>
            <a:spLocks noGrp="1" noChangeArrowheads="1"/>
          </p:cNvSpPr>
          <p:nvPr>
            <p:ph idx="1"/>
          </p:nvPr>
        </p:nvSpPr>
        <p:spPr>
          <a:xfrm>
            <a:off x="107950" y="1341438"/>
            <a:ext cx="7416378" cy="3815754"/>
          </a:xfrm>
          <a:solidFill>
            <a:schemeClr val="accent3">
              <a:lumMod val="20000"/>
              <a:lumOff val="80000"/>
            </a:schemeClr>
          </a:solidFill>
        </p:spPr>
        <p:txBody>
          <a:bodyPr>
            <a:noAutofit/>
          </a:bodyPr>
          <a:lstStyle/>
          <a:p>
            <a:pPr marL="274320" indent="-274320" eaLnBrk="1" fontAlgn="auto" hangingPunct="1">
              <a:lnSpc>
                <a:spcPct val="90000"/>
              </a:lnSpc>
              <a:spcAft>
                <a:spcPts val="0"/>
              </a:spcAft>
              <a:buSzPct val="109000"/>
              <a:defRPr/>
            </a:pPr>
            <a:r>
              <a:rPr lang="sk-SK" sz="3200" dirty="0" smtClean="0"/>
              <a:t>subjektívne interpretuje známe javy,</a:t>
            </a:r>
          </a:p>
          <a:p>
            <a:pPr marL="274320" indent="-274320" eaLnBrk="1" fontAlgn="auto" hangingPunct="1">
              <a:lnSpc>
                <a:spcPct val="90000"/>
              </a:lnSpc>
              <a:spcAft>
                <a:spcPts val="0"/>
              </a:spcAft>
              <a:buSzPct val="109000"/>
              <a:defRPr/>
            </a:pPr>
            <a:r>
              <a:rPr lang="sk-SK" sz="3200" dirty="0" smtClean="0"/>
              <a:t>nerozoberá fakty, </a:t>
            </a:r>
          </a:p>
          <a:p>
            <a:pPr marL="274320" indent="-274320" eaLnBrk="1" fontAlgn="auto" hangingPunct="1">
              <a:lnSpc>
                <a:spcPct val="90000"/>
              </a:lnSpc>
              <a:spcAft>
                <a:spcPts val="0"/>
              </a:spcAft>
              <a:buSzPct val="109000"/>
              <a:defRPr/>
            </a:pPr>
            <a:r>
              <a:rPr lang="sk-SK" sz="3200" dirty="0" smtClean="0"/>
              <a:t>posudzuje, </a:t>
            </a:r>
          </a:p>
          <a:p>
            <a:pPr marL="274320" indent="-274320" eaLnBrk="1" fontAlgn="auto" hangingPunct="1">
              <a:lnSpc>
                <a:spcPct val="90000"/>
              </a:lnSpc>
              <a:spcAft>
                <a:spcPts val="0"/>
              </a:spcAft>
              <a:buSzPct val="109000"/>
              <a:defRPr/>
            </a:pPr>
            <a:r>
              <a:rPr lang="sk-SK" sz="3200" dirty="0" smtClean="0"/>
              <a:t>odkrýva skryté významy, </a:t>
            </a:r>
          </a:p>
          <a:p>
            <a:pPr marL="274320" indent="-274320" eaLnBrk="1" fontAlgn="auto" hangingPunct="1">
              <a:lnSpc>
                <a:spcPct val="90000"/>
              </a:lnSpc>
              <a:spcAft>
                <a:spcPts val="0"/>
              </a:spcAft>
              <a:buSzPct val="109000"/>
              <a:defRPr/>
            </a:pPr>
            <a:r>
              <a:rPr lang="sk-SK" sz="3200" dirty="0" smtClean="0"/>
              <a:t>hľadá nový uhol pohľadu na známe javy,</a:t>
            </a:r>
          </a:p>
          <a:p>
            <a:pPr marL="274320" indent="-274320" eaLnBrk="1" fontAlgn="auto" hangingPunct="1">
              <a:lnSpc>
                <a:spcPct val="90000"/>
              </a:lnSpc>
              <a:spcAft>
                <a:spcPts val="0"/>
              </a:spcAft>
              <a:buSzPct val="109000"/>
              <a:defRPr/>
            </a:pPr>
            <a:r>
              <a:rPr lang="sk-SK" sz="3200" dirty="0" smtClean="0"/>
              <a:t>nepoučuje, </a:t>
            </a:r>
          </a:p>
          <a:p>
            <a:pPr marL="274320" indent="-274320" eaLnBrk="1" fontAlgn="auto" hangingPunct="1">
              <a:lnSpc>
                <a:spcPct val="90000"/>
              </a:lnSpc>
              <a:spcAft>
                <a:spcPts val="0"/>
              </a:spcAft>
              <a:buSzPct val="109000"/>
              <a:defRPr/>
            </a:pPr>
            <a:r>
              <a:rPr lang="sk-SK" sz="3200" dirty="0" smtClean="0"/>
              <a:t>pôsobí na city.</a:t>
            </a:r>
          </a:p>
        </p:txBody>
      </p:sp>
      <p:sp>
        <p:nvSpPr>
          <p:cNvPr id="5" name="BlokTextu 4"/>
          <p:cNvSpPr txBox="1"/>
          <p:nvPr/>
        </p:nvSpPr>
        <p:spPr>
          <a:xfrm>
            <a:off x="5724128" y="1"/>
            <a:ext cx="3419872"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a:defRPr/>
            </a:pPr>
            <a:r>
              <a:rPr lang="sk-SK" b="1" dirty="0">
                <a:effectLst>
                  <a:outerShdw blurRad="38100" dist="38100" dir="2700000" algn="tl">
                    <a:srgbClr val="000000">
                      <a:alpha val="43137"/>
                    </a:srgbClr>
                  </a:outerShdw>
                </a:effectLst>
              </a:rPr>
              <a:t>            </a:t>
            </a:r>
            <a:r>
              <a:rPr lang="sk-SK" b="1" dirty="0" err="1">
                <a:effectLst>
                  <a:outerShdw blurRad="38100" dist="38100" dir="2700000" algn="tl">
                    <a:srgbClr val="000000">
                      <a:alpha val="43137"/>
                    </a:srgbClr>
                  </a:outerShdw>
                </a:effectLst>
              </a:rPr>
              <a:t>Zrn</a:t>
            </a:r>
            <a:r>
              <a:rPr lang="sk-SK" b="1" dirty="0">
                <a:effectLst>
                  <a:outerShdw blurRad="38100" dist="38100" dir="2700000" algn="tl">
                    <a:srgbClr val="000000">
                      <a:alpha val="43137"/>
                    </a:srgbClr>
                  </a:outerShdw>
                </a:effectLst>
              </a:rPr>
              <a:t>(k)o </a:t>
            </a:r>
            <a:r>
              <a:rPr lang="sk-SK" sz="2000" b="1" dirty="0">
                <a:effectLst>
                  <a:outerShdw blurRad="38100" dist="38100" dir="2700000" algn="tl">
                    <a:srgbClr val="000000">
                      <a:alpha val="43137"/>
                    </a:srgbClr>
                  </a:outerShdw>
                </a:effectLst>
              </a:rPr>
              <a:t>múdrosti</a:t>
            </a:r>
            <a:r>
              <a:rPr lang="sk-SK" b="1" dirty="0">
                <a:effectLst>
                  <a:outerShdw blurRad="38100" dist="38100" dir="2700000" algn="tl">
                    <a:srgbClr val="000000">
                      <a:alpha val="43137"/>
                    </a:srgbClr>
                  </a:outerShdw>
                </a:effectLst>
              </a:rPr>
              <a:t>: </a:t>
            </a:r>
          </a:p>
          <a:p>
            <a:pPr algn="r">
              <a:defRPr/>
            </a:pPr>
            <a:r>
              <a:rPr lang="sk-SK" dirty="0" smtClean="0"/>
              <a:t>ÚVAHA MÁ TOĽKO ODSEKOV, KOĽKO MYŠLIENKOVÝCH CELKOV</a:t>
            </a:r>
            <a:endParaRPr lang="sk-SK" dirty="0"/>
          </a:p>
        </p:txBody>
      </p:sp>
      <p:pic>
        <p:nvPicPr>
          <p:cNvPr id="9221" name="Picture 6" descr="http://www.tajomstvozdravia.sk/fotky3343/k%20zrno.jpg"/>
          <p:cNvPicPr>
            <a:picLocks noChangeAspect="1" noChangeArrowheads="1"/>
          </p:cNvPicPr>
          <p:nvPr/>
        </p:nvPicPr>
        <p:blipFill>
          <a:blip r:embed="rId2" cstate="print"/>
          <a:srcRect l="26999" t="-10216" r="-7999" b="38704"/>
          <a:stretch>
            <a:fillRect/>
          </a:stretch>
        </p:blipFill>
        <p:spPr bwMode="auto">
          <a:xfrm>
            <a:off x="5796136" y="0"/>
            <a:ext cx="508893" cy="396369"/>
          </a:xfrm>
          <a:prstGeom prst="rect">
            <a:avLst/>
          </a:prstGeom>
          <a:noFill/>
          <a:ln w="9525">
            <a:noFill/>
            <a:miter lim="800000"/>
            <a:headEnd/>
            <a:tailEnd/>
          </a:ln>
        </p:spPr>
      </p:pic>
      <p:pic>
        <p:nvPicPr>
          <p:cNvPr id="10248" name="Picture 8" descr="http://www.vincentcheung.ca/shapecollage/img/collage-heart.jpg"/>
          <p:cNvPicPr>
            <a:picLocks noChangeAspect="1" noChangeArrowheads="1"/>
          </p:cNvPicPr>
          <p:nvPr/>
        </p:nvPicPr>
        <p:blipFill>
          <a:blip r:embed="rId3" cstate="print"/>
          <a:srcRect/>
          <a:stretch>
            <a:fillRect/>
          </a:stretch>
        </p:blipFill>
        <p:spPr bwMode="auto">
          <a:xfrm>
            <a:off x="6156176" y="4202433"/>
            <a:ext cx="2987824" cy="2655567"/>
          </a:xfrm>
          <a:prstGeom prst="rect">
            <a:avLst/>
          </a:prstGeom>
          <a:noFill/>
          <a:ln w="9525">
            <a:noFill/>
            <a:miter lim="800000"/>
            <a:headEnd/>
            <a:tailEnd/>
          </a:ln>
        </p:spPr>
      </p:pic>
      <p:sp>
        <p:nvSpPr>
          <p:cNvPr id="9" name="BlokTextu 8"/>
          <p:cNvSpPr txBox="1"/>
          <p:nvPr/>
        </p:nvSpPr>
        <p:spPr>
          <a:xfrm>
            <a:off x="107504" y="5589240"/>
            <a:ext cx="6192688"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sk-SK" sz="3600" b="1" dirty="0"/>
              <a:t>Čo môže byť podnetom úvahy?</a:t>
            </a:r>
          </a:p>
        </p:txBody>
      </p:sp>
      <p:sp>
        <p:nvSpPr>
          <p:cNvPr id="10" name="Obdĺžnik 9"/>
          <p:cNvSpPr/>
          <p:nvPr/>
        </p:nvSpPr>
        <p:spPr>
          <a:xfrm rot="987584">
            <a:off x="6442343" y="5052839"/>
            <a:ext cx="243172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k-SK" sz="3600" b="1" dirty="0" smtClean="0">
                <a:latin typeface="Lucida Handwriting" pitchFamily="66" charset="0"/>
              </a:rPr>
              <a:t>čokoľvek</a:t>
            </a:r>
            <a:endParaRPr lang="sk-SK" sz="3600" b="1"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53" presetClass="entr" presetSubtype="0" fill="hold" nodeType="withEffect">
                                  <p:stCondLst>
                                    <p:cond delay="0"/>
                                  </p:stCondLst>
                                  <p:childTnLst>
                                    <p:set>
                                      <p:cBhvr>
                                        <p:cTn id="39" dur="1" fill="hold">
                                          <p:stCondLst>
                                            <p:cond delay="0"/>
                                          </p:stCondLst>
                                        </p:cTn>
                                        <p:tgtEl>
                                          <p:spTgt spid="9221"/>
                                        </p:tgtEl>
                                        <p:attrNameLst>
                                          <p:attrName>style.visibility</p:attrName>
                                        </p:attrNameLst>
                                      </p:cBhvr>
                                      <p:to>
                                        <p:strVal val="visible"/>
                                      </p:to>
                                    </p:set>
                                    <p:anim calcmode="lin" valueType="num">
                                      <p:cBhvr>
                                        <p:cTn id="40" dur="500" fill="hold"/>
                                        <p:tgtEl>
                                          <p:spTgt spid="9221"/>
                                        </p:tgtEl>
                                        <p:attrNameLst>
                                          <p:attrName>ppt_w</p:attrName>
                                        </p:attrNameLst>
                                      </p:cBhvr>
                                      <p:tavLst>
                                        <p:tav tm="0">
                                          <p:val>
                                            <p:fltVal val="0"/>
                                          </p:val>
                                        </p:tav>
                                        <p:tav tm="100000">
                                          <p:val>
                                            <p:strVal val="#ppt_w"/>
                                          </p:val>
                                        </p:tav>
                                      </p:tavLst>
                                    </p:anim>
                                    <p:anim calcmode="lin" valueType="num">
                                      <p:cBhvr>
                                        <p:cTn id="41" dur="500" fill="hold"/>
                                        <p:tgtEl>
                                          <p:spTgt spid="9221"/>
                                        </p:tgtEl>
                                        <p:attrNameLst>
                                          <p:attrName>ppt_h</p:attrName>
                                        </p:attrNameLst>
                                      </p:cBhvr>
                                      <p:tavLst>
                                        <p:tav tm="0">
                                          <p:val>
                                            <p:fltVal val="0"/>
                                          </p:val>
                                        </p:tav>
                                        <p:tav tm="100000">
                                          <p:val>
                                            <p:strVal val="#ppt_h"/>
                                          </p:val>
                                        </p:tav>
                                      </p:tavLst>
                                    </p:anim>
                                    <p:animEffect transition="in" filter="fade">
                                      <p:cBhvr>
                                        <p:cTn id="42" dur="500"/>
                                        <p:tgtEl>
                                          <p:spTgt spid="92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0248"/>
                                        </p:tgtEl>
                                        <p:attrNameLst>
                                          <p:attrName>style.visibility</p:attrName>
                                        </p:attrNameLst>
                                      </p:cBhvr>
                                      <p:to>
                                        <p:strVal val="visible"/>
                                      </p:to>
                                    </p:set>
                                    <p:anim calcmode="lin" valueType="num">
                                      <p:cBhvr>
                                        <p:cTn id="51" dur="500" fill="hold"/>
                                        <p:tgtEl>
                                          <p:spTgt spid="10248"/>
                                        </p:tgtEl>
                                        <p:attrNameLst>
                                          <p:attrName>ppt_w</p:attrName>
                                        </p:attrNameLst>
                                      </p:cBhvr>
                                      <p:tavLst>
                                        <p:tav tm="0">
                                          <p:val>
                                            <p:fltVal val="0"/>
                                          </p:val>
                                        </p:tav>
                                        <p:tav tm="100000">
                                          <p:val>
                                            <p:strVal val="#ppt_w"/>
                                          </p:val>
                                        </p:tav>
                                      </p:tavLst>
                                    </p:anim>
                                    <p:anim calcmode="lin" valueType="num">
                                      <p:cBhvr>
                                        <p:cTn id="52" dur="500" fill="hold"/>
                                        <p:tgtEl>
                                          <p:spTgt spid="10248"/>
                                        </p:tgtEl>
                                        <p:attrNameLst>
                                          <p:attrName>ppt_h</p:attrName>
                                        </p:attrNameLst>
                                      </p:cBhvr>
                                      <p:tavLst>
                                        <p:tav tm="0">
                                          <p:val>
                                            <p:fltVal val="0"/>
                                          </p:val>
                                        </p:tav>
                                        <p:tav tm="100000">
                                          <p:val>
                                            <p:strVal val="#ppt_h"/>
                                          </p:val>
                                        </p:tav>
                                      </p:tavLst>
                                    </p:anim>
                                    <p:animEffect transition="in" filter="fade">
                                      <p:cBhvr>
                                        <p:cTn id="53" dur="500"/>
                                        <p:tgtEl>
                                          <p:spTgt spid="10248"/>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3861048"/>
            <a:ext cx="7056784" cy="2376264"/>
          </a:xfrm>
          <a:ln>
            <a:noFill/>
          </a:ln>
          <a:effectLst>
            <a:glow rad="228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lvl="0"/>
            <a:r>
              <a:rPr lang="sk-SK" b="1" dirty="0" smtClean="0"/>
              <a:t>náučný</a:t>
            </a:r>
            <a:r>
              <a:rPr lang="sk-SK" dirty="0" smtClean="0"/>
              <a:t>( populárno-náučné články,                 literárna kritika, recenzia...).</a:t>
            </a:r>
          </a:p>
          <a:p>
            <a:pPr lvl="0"/>
            <a:r>
              <a:rPr lang="sk-SK" b="1" dirty="0" smtClean="0"/>
              <a:t>publicistický </a:t>
            </a:r>
            <a:r>
              <a:rPr lang="sk-SK" dirty="0" smtClean="0"/>
              <a:t>( úvodník, komentár, glosa...).</a:t>
            </a:r>
          </a:p>
          <a:p>
            <a:pPr lvl="0"/>
            <a:r>
              <a:rPr lang="sk-SK" b="1" dirty="0" smtClean="0"/>
              <a:t>umelecký </a:t>
            </a:r>
            <a:r>
              <a:rPr lang="sk-SK" dirty="0" smtClean="0"/>
              <a:t>( vnútorný monológ, reflexívna lyrika, ú. s vtipnou pointou).</a:t>
            </a:r>
            <a:endParaRPr lang="sk-SK" dirty="0"/>
          </a:p>
        </p:txBody>
      </p:sp>
      <p:sp>
        <p:nvSpPr>
          <p:cNvPr id="5" name="Obdélník 4"/>
          <p:cNvSpPr/>
          <p:nvPr/>
        </p:nvSpPr>
        <p:spPr>
          <a:xfrm>
            <a:off x="251520" y="2780928"/>
            <a:ext cx="4968552" cy="1178719"/>
          </a:xfrm>
          <a:prstGeom prst="downArrowCallout">
            <a:avLst>
              <a:gd name="adj1" fmla="val 13310"/>
              <a:gd name="adj2" fmla="val 25000"/>
              <a:gd name="adj3" fmla="val 25000"/>
              <a:gd name="adj4" fmla="val 64977"/>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2" algn="ctr">
              <a:buClr>
                <a:srgbClr val="8CADAE"/>
              </a:buClr>
              <a:buSzPct val="75000"/>
            </a:pPr>
            <a:r>
              <a:rPr lang="sk-SK" sz="4400" b="1" dirty="0" smtClean="0">
                <a:ln w="12700">
                  <a:solidFill>
                    <a:srgbClr val="646B86">
                      <a:satMod val="155000"/>
                    </a:srgbClr>
                  </a:solidFill>
                  <a:prstDash val="solid"/>
                </a:ln>
                <a:solidFill>
                  <a:schemeClr val="accent3">
                    <a:lumMod val="50000"/>
                  </a:schemeClr>
                </a:solidFill>
              </a:rPr>
              <a:t>ÚVAHA V ŠTÝLOCH:</a:t>
            </a:r>
            <a:endParaRPr lang="sk-SK" sz="4400" dirty="0">
              <a:solidFill>
                <a:schemeClr val="accent3">
                  <a:lumMod val="50000"/>
                </a:schemeClr>
              </a:solidFill>
            </a:endParaRPr>
          </a:p>
        </p:txBody>
      </p:sp>
      <p:pic>
        <p:nvPicPr>
          <p:cNvPr id="15364" name="Picture 4" descr="http://nd01.jxs.cz/294/271/74531c8c67_40915752_o2.jpg"/>
          <p:cNvPicPr>
            <a:picLocks noChangeAspect="1" noChangeArrowheads="1"/>
          </p:cNvPicPr>
          <p:nvPr/>
        </p:nvPicPr>
        <p:blipFill>
          <a:blip r:embed="rId2" cstate="print"/>
          <a:srcRect/>
          <a:stretch>
            <a:fillRect/>
          </a:stretch>
        </p:blipFill>
        <p:spPr bwMode="auto">
          <a:xfrm>
            <a:off x="5796136" y="1556792"/>
            <a:ext cx="3158145" cy="2132856"/>
          </a:xfrm>
          <a:prstGeom prst="rect">
            <a:avLst/>
          </a:prstGeom>
          <a:noFill/>
        </p:spPr>
      </p:pic>
      <p:pic>
        <p:nvPicPr>
          <p:cNvPr id="15366" name="Picture 6" descr="http://data.unisite.sk/wobj-data/753/obrazky/Vsetko,%20co%20potrebujenm_big%20....jpg"/>
          <p:cNvPicPr>
            <a:picLocks noChangeAspect="1" noChangeArrowheads="1"/>
          </p:cNvPicPr>
          <p:nvPr/>
        </p:nvPicPr>
        <p:blipFill>
          <a:blip r:embed="rId3" cstate="print"/>
          <a:srcRect/>
          <a:stretch>
            <a:fillRect/>
          </a:stretch>
        </p:blipFill>
        <p:spPr bwMode="auto">
          <a:xfrm>
            <a:off x="6876256" y="3694558"/>
            <a:ext cx="2102371" cy="3163442"/>
          </a:xfrm>
          <a:prstGeom prst="rect">
            <a:avLst/>
          </a:prstGeom>
          <a:noFill/>
        </p:spPr>
      </p:pic>
      <p:cxnSp>
        <p:nvCxnSpPr>
          <p:cNvPr id="9" name="Rovná spojovacia šípka 8"/>
          <p:cNvCxnSpPr/>
          <p:nvPr/>
        </p:nvCxnSpPr>
        <p:spPr>
          <a:xfrm>
            <a:off x="5436096" y="5733256"/>
            <a:ext cx="144016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Obdĺžnik 9"/>
          <p:cNvSpPr/>
          <p:nvPr/>
        </p:nvSpPr>
        <p:spPr>
          <a:xfrm>
            <a:off x="251520" y="188640"/>
            <a:ext cx="8496944" cy="415498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sk-SK" sz="2400" i="1" dirty="0" smtClean="0"/>
              <a:t>„ So všetkým sa rozdeľ. Hraj fér. Nikoho nebi. Vráť veci tam, kde si ich našiel. Upratuj po sebe. Neber nič, čo ti nepatrí. Keď niekomu ublížiš, povedz prepáč. Pred jedlom si umy ruky. Splachuj. Teplé koláčiky a studené mlieko ti urobia dobre. Ži vyrovnane - trochu sa uč a trochu premýšľaj a každý deň trochu maľuj, kresli, spievaj, tancuj, hraj sa a pracuj. </a:t>
            </a:r>
            <a:br>
              <a:rPr lang="sk-SK" sz="2400" i="1" dirty="0" smtClean="0"/>
            </a:br>
            <a:r>
              <a:rPr lang="sk-SK" sz="2400" i="1" dirty="0" smtClean="0"/>
              <a:t>Každý deň popoludní si zdriemni. Keď vyrazíš do sveta, daj si pozor na autá, chyť sa niekoho za ruku a drž sa s ostatnými pohromade. Neprestávaj žasnúť.“ </a:t>
            </a:r>
          </a:p>
          <a:p>
            <a:r>
              <a:rPr lang="sk-SK" sz="2400" dirty="0" smtClean="0"/>
              <a:t>To je len niekoľko zásad, ktoré sú podľa amerického spisovateľa </a:t>
            </a:r>
            <a:r>
              <a:rPr lang="sk-SK" sz="2400" b="1" dirty="0" err="1" smtClean="0"/>
              <a:t>Robert</a:t>
            </a:r>
            <a:r>
              <a:rPr lang="sk-SK" sz="2400" b="1" dirty="0" smtClean="0"/>
              <a:t> </a:t>
            </a:r>
            <a:r>
              <a:rPr lang="sk-SK" sz="2400" b="1" dirty="0" err="1" smtClean="0"/>
              <a:t>Fulghuma</a:t>
            </a:r>
            <a:r>
              <a:rPr lang="sk-SK" sz="2400" b="1" dirty="0" smtClean="0"/>
              <a:t> </a:t>
            </a:r>
            <a:r>
              <a:rPr lang="sk-SK" sz="2400" dirty="0" smtClean="0"/>
              <a:t>skutočne potrebné pre život.</a:t>
            </a:r>
            <a:endParaRPr lang="sk-SK"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15366"/>
                                        </p:tgtEl>
                                        <p:attrNameLst>
                                          <p:attrName>style.visibility</p:attrName>
                                        </p:attrNameLst>
                                      </p:cBhvr>
                                      <p:to>
                                        <p:strVal val="visible"/>
                                      </p:to>
                                    </p:set>
                                    <p:anim calcmode="lin" valueType="num">
                                      <p:cBhvr>
                                        <p:cTn id="22" dur="500" fill="hold"/>
                                        <p:tgtEl>
                                          <p:spTgt spid="15366"/>
                                        </p:tgtEl>
                                        <p:attrNameLst>
                                          <p:attrName>ppt_w</p:attrName>
                                        </p:attrNameLst>
                                      </p:cBhvr>
                                      <p:tavLst>
                                        <p:tav tm="0">
                                          <p:val>
                                            <p:fltVal val="0"/>
                                          </p:val>
                                        </p:tav>
                                        <p:tav tm="100000">
                                          <p:val>
                                            <p:strVal val="#ppt_w"/>
                                          </p:val>
                                        </p:tav>
                                      </p:tavLst>
                                    </p:anim>
                                    <p:anim calcmode="lin" valueType="num">
                                      <p:cBhvr>
                                        <p:cTn id="23" dur="500" fill="hold"/>
                                        <p:tgtEl>
                                          <p:spTgt spid="15366"/>
                                        </p:tgtEl>
                                        <p:attrNameLst>
                                          <p:attrName>ppt_h</p:attrName>
                                        </p:attrNameLst>
                                      </p:cBhvr>
                                      <p:tavLst>
                                        <p:tav tm="0">
                                          <p:val>
                                            <p:fltVal val="0"/>
                                          </p:val>
                                        </p:tav>
                                        <p:tav tm="100000">
                                          <p:val>
                                            <p:strVal val="#ppt_h"/>
                                          </p:val>
                                        </p:tav>
                                      </p:tavLst>
                                    </p:anim>
                                    <p:animEffect transition="in" filter="fade">
                                      <p:cBhvr>
                                        <p:cTn id="24" dur="500"/>
                                        <p:tgtEl>
                                          <p:spTgt spid="1536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
                                            <p:bg/>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536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08104" y="4337721"/>
            <a:ext cx="3635896" cy="2520279"/>
          </a:xfrm>
          <a:prstGeom prst="roundRect">
            <a:avLst>
              <a:gd name="adj" fmla="val 50000"/>
            </a:avLst>
          </a:prstGeom>
          <a:solidFill>
            <a:srgbClr val="FFFF66"/>
          </a:solid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spcBef>
                <a:spcPts val="0"/>
              </a:spcBef>
              <a:buNone/>
            </a:pPr>
            <a:r>
              <a:rPr lang="sk-SK" sz="2400" dirty="0" smtClean="0"/>
              <a:t>Prepojte s úvodom, zaujmite vlastné</a:t>
            </a:r>
          </a:p>
          <a:p>
            <a:pPr marL="0" indent="0" algn="ctr">
              <a:spcBef>
                <a:spcPts val="0"/>
              </a:spcBef>
              <a:buNone/>
            </a:pPr>
            <a:r>
              <a:rPr lang="sk-SK" sz="2400" dirty="0" smtClean="0"/>
              <a:t>konečné stanovisko, alebo nechajte otvorený záver.</a:t>
            </a:r>
            <a:endParaRPr lang="sk-SK" sz="2800" dirty="0"/>
          </a:p>
        </p:txBody>
      </p:sp>
      <p:pic>
        <p:nvPicPr>
          <p:cNvPr id="12290" name="Picture 2" descr="http://img.ihned.cz/attachment.php/150/17284150/mi4P8LHUI2r5TNEhxs9yzBGdOnaDk3pc/tehly-malta-murovanie-priecka-stavba-byvanie-rodinny-dom-byt-nehnutelnost-reality_s.jpg"/>
          <p:cNvPicPr>
            <a:picLocks noChangeAspect="1" noChangeArrowheads="1"/>
          </p:cNvPicPr>
          <p:nvPr/>
        </p:nvPicPr>
        <p:blipFill>
          <a:blip r:embed="rId2" cstate="print"/>
          <a:srcRect/>
          <a:stretch>
            <a:fillRect/>
          </a:stretch>
        </p:blipFill>
        <p:spPr bwMode="auto">
          <a:xfrm>
            <a:off x="2483768" y="-1"/>
            <a:ext cx="3888432" cy="2433059"/>
          </a:xfrm>
          <a:prstGeom prst="rect">
            <a:avLst/>
          </a:prstGeom>
          <a:ln>
            <a:noFill/>
          </a:ln>
          <a:effectLst>
            <a:softEdge rad="112500"/>
          </a:effectLst>
        </p:spPr>
      </p:pic>
      <p:graphicFrame>
        <p:nvGraphicFramePr>
          <p:cNvPr id="19" name="Diagram 18"/>
          <p:cNvGraphicFramePr/>
          <p:nvPr/>
        </p:nvGraphicFramePr>
        <p:xfrm>
          <a:off x="0" y="1412776"/>
          <a:ext cx="572412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Rovná spojovacia šípka 11"/>
          <p:cNvCxnSpPr/>
          <p:nvPr/>
        </p:nvCxnSpPr>
        <p:spPr>
          <a:xfrm flipH="1">
            <a:off x="3131840" y="1916832"/>
            <a:ext cx="216024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Rovná spojovacia šípka 8"/>
          <p:cNvCxnSpPr/>
          <p:nvPr/>
        </p:nvCxnSpPr>
        <p:spPr>
          <a:xfrm flipH="1">
            <a:off x="3491880" y="1916832"/>
            <a:ext cx="1872208" cy="18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Rovná spojovacia šípka 14"/>
          <p:cNvCxnSpPr/>
          <p:nvPr/>
        </p:nvCxnSpPr>
        <p:spPr>
          <a:xfrm flipH="1">
            <a:off x="3203848" y="1916832"/>
            <a:ext cx="2304256" cy="33843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Zaoblený obdĺžnik 5"/>
          <p:cNvSpPr/>
          <p:nvPr/>
        </p:nvSpPr>
        <p:spPr>
          <a:xfrm>
            <a:off x="5580112" y="1"/>
            <a:ext cx="3563888" cy="3139332"/>
          </a:xfrm>
          <a:prstGeom prst="roundRect">
            <a:avLst>
              <a:gd name="adj" fmla="val 41094"/>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sk-SK" sz="2400" i="1" dirty="0" smtClean="0"/>
              <a:t>Možno začať vetou: Predpokladajme, že...Zauvažujme nad touto  témou…. Zaujmite k téme postoj. </a:t>
            </a:r>
            <a:endParaRPr lang="sk-SK" sz="3200" i="1" dirty="0" smtClean="0">
              <a:solidFill>
                <a:schemeClr val="bg1"/>
              </a:solidFill>
            </a:endParaRPr>
          </a:p>
        </p:txBody>
      </p:sp>
      <p:sp>
        <p:nvSpPr>
          <p:cNvPr id="2" name="Nadpis 1"/>
          <p:cNvSpPr>
            <a:spLocks noGrp="1"/>
          </p:cNvSpPr>
          <p:nvPr>
            <p:ph type="title"/>
          </p:nvPr>
        </p:nvSpPr>
        <p:spPr>
          <a:xfrm rot="792437">
            <a:off x="2497410" y="1360655"/>
            <a:ext cx="3875703" cy="474272"/>
          </a:xfrm>
          <a:prstGeom prst="flowChartManualOperation">
            <a:avLst/>
          </a:prstGeom>
        </p:spPr>
        <p:style>
          <a:lnRef idx="0">
            <a:schemeClr val="accent6"/>
          </a:lnRef>
          <a:fillRef idx="3">
            <a:schemeClr val="accent6"/>
          </a:fillRef>
          <a:effectRef idx="3">
            <a:schemeClr val="accent6"/>
          </a:effectRef>
          <a:fontRef idx="minor">
            <a:schemeClr val="lt1"/>
          </a:fontRef>
        </p:style>
        <p:txBody>
          <a:bodyPr anchor="t">
            <a:noAutofit/>
          </a:bodyPr>
          <a:lstStyle/>
          <a:p>
            <a:r>
              <a:rPr lang="sk-SK" sz="2000" b="1" dirty="0" smtClean="0">
                <a:solidFill>
                  <a:schemeClr val="tx1"/>
                </a:solidFill>
              </a:rPr>
              <a:t>Kompozícia úvahy:</a:t>
            </a:r>
            <a:endParaRPr lang="sk-SK" sz="2000" b="1" dirty="0">
              <a:solidFill>
                <a:schemeClr val="tx1"/>
              </a:solidFill>
            </a:endParaRPr>
          </a:p>
        </p:txBody>
      </p:sp>
      <p:sp>
        <p:nvSpPr>
          <p:cNvPr id="7" name="Zaoblený obdĺžnik 6"/>
          <p:cNvSpPr/>
          <p:nvPr/>
        </p:nvSpPr>
        <p:spPr>
          <a:xfrm>
            <a:off x="4499992" y="2852936"/>
            <a:ext cx="4644008" cy="1687890"/>
          </a:xfrm>
          <a:prstGeom prst="roundRect">
            <a:avLst>
              <a:gd name="adj" fmla="val 50000"/>
            </a:avLst>
          </a:prstGeom>
          <a:solidFill>
            <a:schemeClr val="accent3">
              <a:lumMod val="75000"/>
            </a:schemeClr>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sk-SK" sz="2400" dirty="0" smtClean="0"/>
              <a:t>Rozoberajte, osvetľujte problém</a:t>
            </a:r>
          </a:p>
          <a:p>
            <a:pPr algn="ctr">
              <a:buNone/>
            </a:pPr>
            <a:r>
              <a:rPr lang="sk-SK" sz="2400" dirty="0" smtClean="0"/>
              <a:t>z rôznych stránok, konfrontujte názory za i proti.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par>
                          <p:cTn id="14" fill="hold">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 calcmode="lin" valueType="num">
                                      <p:cBhvr>
                                        <p:cTn id="38" dur="500" fill="hold"/>
                                        <p:tgtEl>
                                          <p:spTgt spid="3">
                                            <p:bg/>
                                          </p:spTgt>
                                        </p:tgtEl>
                                        <p:attrNameLst>
                                          <p:attrName>ppt_w</p:attrName>
                                        </p:attrNameLst>
                                      </p:cBhvr>
                                      <p:tavLst>
                                        <p:tav tm="0">
                                          <p:val>
                                            <p:fltVal val="0"/>
                                          </p:val>
                                        </p:tav>
                                        <p:tav tm="100000">
                                          <p:val>
                                            <p:strVal val="#ppt_w"/>
                                          </p:val>
                                        </p:tav>
                                      </p:tavLst>
                                    </p:anim>
                                    <p:anim calcmode="lin" valueType="num">
                                      <p:cBhvr>
                                        <p:cTn id="39" dur="500" fill="hold"/>
                                        <p:tgtEl>
                                          <p:spTgt spid="3">
                                            <p:bg/>
                                          </p:spTgt>
                                        </p:tgtEl>
                                        <p:attrNameLst>
                                          <p:attrName>ppt_h</p:attrName>
                                        </p:attrNameLst>
                                      </p:cBhvr>
                                      <p:tavLst>
                                        <p:tav tm="0">
                                          <p:val>
                                            <p:fltVal val="0"/>
                                          </p:val>
                                        </p:tav>
                                        <p:tav tm="100000">
                                          <p:val>
                                            <p:strVal val="#ppt_h"/>
                                          </p:val>
                                        </p:tav>
                                      </p:tavLst>
                                    </p:anim>
                                    <p:animEffect transition="in" filter="fade">
                                      <p:cBhvr>
                                        <p:cTn id="40" dur="500"/>
                                        <p:tgtEl>
                                          <p:spTgt spid="3">
                                            <p:bg/>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
                                            <p:txEl>
                                              <p:pRg st="0" end="0"/>
                                            </p:tx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 calcmode="lin" valueType="num">
                                      <p:cBhvr>
                                        <p:cTn id="4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19" grpId="0">
        <p:bldAsOne/>
      </p:bldGraphic>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24744"/>
            <a:ext cx="6408712" cy="4133056"/>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r>
              <a:rPr lang="sk-SK" dirty="0" smtClean="0">
                <a:solidFill>
                  <a:schemeClr val="tx2">
                    <a:lumMod val="75000"/>
                  </a:schemeClr>
                </a:solidFill>
              </a:rPr>
              <a:t>expresívne slová,</a:t>
            </a:r>
          </a:p>
          <a:p>
            <a:r>
              <a:rPr lang="sk-SK" dirty="0" smtClean="0">
                <a:solidFill>
                  <a:schemeClr val="tx2">
                    <a:lumMod val="75000"/>
                  </a:schemeClr>
                </a:solidFill>
              </a:rPr>
              <a:t>abstraktné pojmy,</a:t>
            </a:r>
          </a:p>
          <a:p>
            <a:r>
              <a:rPr lang="sk-SK" dirty="0" smtClean="0">
                <a:solidFill>
                  <a:schemeClr val="tx2">
                    <a:lumMod val="75000"/>
                  </a:schemeClr>
                </a:solidFill>
              </a:rPr>
              <a:t>frazeologizmy,</a:t>
            </a:r>
          </a:p>
          <a:p>
            <a:r>
              <a:rPr lang="sk-SK" b="1" dirty="0" smtClean="0">
                <a:solidFill>
                  <a:schemeClr val="tx2">
                    <a:lumMod val="75000"/>
                  </a:schemeClr>
                </a:solidFill>
              </a:rPr>
              <a:t>hodnotiace výrazy, </a:t>
            </a:r>
          </a:p>
          <a:p>
            <a:r>
              <a:rPr lang="sk-SK" dirty="0" smtClean="0">
                <a:solidFill>
                  <a:schemeClr val="tx2">
                    <a:lumMod val="75000"/>
                  </a:schemeClr>
                </a:solidFill>
              </a:rPr>
              <a:t>obrazné umelecké prostriedky,</a:t>
            </a:r>
          </a:p>
          <a:p>
            <a:r>
              <a:rPr lang="sk-SK" dirty="0" smtClean="0">
                <a:solidFill>
                  <a:schemeClr val="tx2">
                    <a:lumMod val="75000"/>
                  </a:schemeClr>
                </a:solidFill>
              </a:rPr>
              <a:t>pestrá modalita viet,</a:t>
            </a:r>
          </a:p>
          <a:p>
            <a:r>
              <a:rPr lang="sk-SK" dirty="0" smtClean="0">
                <a:solidFill>
                  <a:schemeClr val="tx2">
                    <a:lumMod val="75000"/>
                  </a:schemeClr>
                </a:solidFill>
              </a:rPr>
              <a:t>príčinné, dôvodové, dôsledkové súvetia,</a:t>
            </a:r>
          </a:p>
          <a:p>
            <a:r>
              <a:rPr lang="sk-SK" dirty="0" smtClean="0">
                <a:solidFill>
                  <a:schemeClr val="tx2">
                    <a:lumMod val="75000"/>
                  </a:schemeClr>
                </a:solidFill>
              </a:rPr>
              <a:t>rečnícke prostriedky,</a:t>
            </a:r>
          </a:p>
          <a:p>
            <a:r>
              <a:rPr lang="sk-SK" dirty="0" smtClean="0">
                <a:solidFill>
                  <a:schemeClr val="tx2">
                    <a:lumMod val="75000"/>
                  </a:schemeClr>
                </a:solidFill>
              </a:rPr>
              <a:t>citáty, výroky, aforizmy, parafrázy.</a:t>
            </a:r>
            <a:endParaRPr lang="sk-SK" dirty="0"/>
          </a:p>
        </p:txBody>
      </p:sp>
      <p:sp>
        <p:nvSpPr>
          <p:cNvPr id="2" name="Nadpis 1"/>
          <p:cNvSpPr>
            <a:spLocks noGrp="1"/>
          </p:cNvSpPr>
          <p:nvPr>
            <p:ph type="title"/>
          </p:nvPr>
        </p:nvSpPr>
        <p:spPr>
          <a:xfrm>
            <a:off x="0" y="0"/>
            <a:ext cx="6408712" cy="1700808"/>
          </a:xfrm>
          <a:prstGeom prst="downArrowCallout">
            <a:avLst/>
          </a:prstGeom>
        </p:spPr>
        <p:style>
          <a:lnRef idx="0">
            <a:schemeClr val="accent3"/>
          </a:lnRef>
          <a:fillRef idx="3">
            <a:schemeClr val="accent3"/>
          </a:fillRef>
          <a:effectRef idx="3">
            <a:schemeClr val="accent3"/>
          </a:effectRef>
          <a:fontRef idx="minor">
            <a:schemeClr val="lt1"/>
          </a:fontRef>
        </p:style>
        <p:txBody>
          <a:bodyPr>
            <a:noAutofit/>
          </a:bodyPr>
          <a:lstStyle/>
          <a:p>
            <a:r>
              <a:rPr lang="sk-SK" sz="4800" b="1" dirty="0" smtClean="0">
                <a:solidFill>
                  <a:schemeClr val="tx1"/>
                </a:solidFill>
              </a:rPr>
              <a:t>JAZYKOVÉ PROSTRIEDKY</a:t>
            </a:r>
            <a:endParaRPr lang="sk-SK" sz="4800" b="1" dirty="0">
              <a:solidFill>
                <a:schemeClr val="tx1"/>
              </a:solidFill>
            </a:endParaRPr>
          </a:p>
        </p:txBody>
      </p:sp>
      <p:pic>
        <p:nvPicPr>
          <p:cNvPr id="11266" name="Picture 2" descr="http://t2.gstatic.com/images?q=tbn:ANd9GcQocll9kT2I4d4VYCufMwRtH7CRDCDYPSNO7pwSqU_H2Q4Y5U0u7A"/>
          <p:cNvPicPr>
            <a:picLocks noChangeAspect="1" noChangeArrowheads="1"/>
          </p:cNvPicPr>
          <p:nvPr/>
        </p:nvPicPr>
        <p:blipFill>
          <a:blip r:embed="rId2" cstate="print"/>
          <a:srcRect/>
          <a:stretch>
            <a:fillRect/>
          </a:stretch>
        </p:blipFill>
        <p:spPr bwMode="auto">
          <a:xfrm>
            <a:off x="3779912" y="1124744"/>
            <a:ext cx="2638797" cy="1800200"/>
          </a:xfrm>
          <a:prstGeom prst="rect">
            <a:avLst/>
          </a:prstGeom>
          <a:noFill/>
        </p:spPr>
      </p:pic>
      <p:pic>
        <p:nvPicPr>
          <p:cNvPr id="11268" name="Picture 4" descr="http://www.visibility.sk/blog/wp-content/uploads/Copywriting.jpg"/>
          <p:cNvPicPr>
            <a:picLocks noChangeAspect="1" noChangeArrowheads="1"/>
          </p:cNvPicPr>
          <p:nvPr/>
        </p:nvPicPr>
        <p:blipFill>
          <a:blip r:embed="rId3" cstate="print">
            <a:lum/>
          </a:blip>
          <a:srcRect l="20245" t="2128" r="20693" b="2128"/>
          <a:stretch>
            <a:fillRect/>
          </a:stretch>
        </p:blipFill>
        <p:spPr bwMode="auto">
          <a:xfrm>
            <a:off x="6732240" y="404664"/>
            <a:ext cx="1872208" cy="4104456"/>
          </a:xfrm>
          <a:prstGeom prst="rect">
            <a:avLst/>
          </a:prstGeom>
          <a:noFill/>
          <a:ln>
            <a:noFill/>
          </a:ln>
        </p:spPr>
      </p:pic>
      <p:sp>
        <p:nvSpPr>
          <p:cNvPr id="7" name="Obdĺžnik 6"/>
          <p:cNvSpPr/>
          <p:nvPr/>
        </p:nvSpPr>
        <p:spPr>
          <a:xfrm>
            <a:off x="3707904" y="5229200"/>
            <a:ext cx="514806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74320" indent="-274320">
              <a:lnSpc>
                <a:spcPct val="90000"/>
              </a:lnSpc>
              <a:defRPr/>
            </a:pPr>
            <a:r>
              <a:rPr lang="sk-SK" sz="2000" b="1" dirty="0" smtClean="0"/>
              <a:t>HODNOTIACE VÝRAZY:</a:t>
            </a:r>
          </a:p>
          <a:p>
            <a:pPr marL="274320" indent="-274320">
              <a:lnSpc>
                <a:spcPct val="90000"/>
              </a:lnSpc>
              <a:buClr>
                <a:schemeClr val="tx1"/>
              </a:buClr>
              <a:defRPr/>
            </a:pPr>
            <a:r>
              <a:rPr lang="sk-SK" sz="2000" dirty="0" smtClean="0"/>
              <a:t>prídavné mená: </a:t>
            </a:r>
            <a:r>
              <a:rPr lang="sk-SK" sz="2000" i="1" dirty="0" smtClean="0"/>
              <a:t>jedinečný, absurdný, neúprosný</a:t>
            </a:r>
            <a:endParaRPr lang="sk-SK" sz="2000" dirty="0" smtClean="0"/>
          </a:p>
          <a:p>
            <a:pPr marL="274320" indent="-274320">
              <a:lnSpc>
                <a:spcPct val="90000"/>
              </a:lnSpc>
              <a:buClr>
                <a:schemeClr val="tx1"/>
              </a:buClr>
              <a:defRPr/>
            </a:pPr>
            <a:r>
              <a:rPr lang="sk-SK" sz="2000" dirty="0" smtClean="0"/>
              <a:t>podstatné mená: </a:t>
            </a:r>
            <a:r>
              <a:rPr lang="sk-SK" sz="2000" i="1" dirty="0" smtClean="0"/>
              <a:t>úpadok, vzostup, pád, kult</a:t>
            </a:r>
            <a:endParaRPr lang="sk-SK" sz="2000" dirty="0" smtClean="0"/>
          </a:p>
          <a:p>
            <a:pPr marL="274320" indent="-274320">
              <a:lnSpc>
                <a:spcPct val="90000"/>
              </a:lnSpc>
              <a:buClr>
                <a:schemeClr val="tx1"/>
              </a:buClr>
              <a:defRPr/>
            </a:pPr>
            <a:r>
              <a:rPr lang="sk-SK" sz="2000" dirty="0" smtClean="0"/>
              <a:t>slovesá: </a:t>
            </a:r>
            <a:r>
              <a:rPr lang="sk-SK" sz="2000" i="1" dirty="0" smtClean="0"/>
              <a:t>oceniť, zaujať, očariť</a:t>
            </a:r>
            <a:endParaRPr lang="sk-SK" sz="2000" dirty="0" smtClean="0"/>
          </a:p>
          <a:p>
            <a:pPr marL="274320" indent="-274320">
              <a:lnSpc>
                <a:spcPct val="90000"/>
              </a:lnSpc>
              <a:buClr>
                <a:schemeClr val="tx1"/>
              </a:buClr>
              <a:defRPr/>
            </a:pPr>
            <a:r>
              <a:rPr lang="sk-SK" sz="2000" dirty="0" smtClean="0"/>
              <a:t>prívlastky: </a:t>
            </a:r>
            <a:r>
              <a:rPr lang="sk-SK" sz="2000" i="1" dirty="0" smtClean="0"/>
              <a:t>dôkladne, povrchne, zbabelo</a:t>
            </a:r>
            <a:endParaRPr lang="sk-SK"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53"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Effect transition="in" filter="fade">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53" presetClass="entr" presetSubtype="0"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500" fill="hold"/>
                                        <p:tgtEl>
                                          <p:spTgt spid="11268"/>
                                        </p:tgtEl>
                                        <p:attrNameLst>
                                          <p:attrName>ppt_w</p:attrName>
                                        </p:attrNameLst>
                                      </p:cBhvr>
                                      <p:tavLst>
                                        <p:tav tm="0">
                                          <p:val>
                                            <p:fltVal val="0"/>
                                          </p:val>
                                        </p:tav>
                                        <p:tav tm="100000">
                                          <p:val>
                                            <p:strVal val="#ppt_w"/>
                                          </p:val>
                                        </p:tav>
                                      </p:tavLst>
                                    </p:anim>
                                    <p:anim calcmode="lin" valueType="num">
                                      <p:cBhvr>
                                        <p:cTn id="23" dur="500" fill="hold"/>
                                        <p:tgtEl>
                                          <p:spTgt spid="11268"/>
                                        </p:tgtEl>
                                        <p:attrNameLst>
                                          <p:attrName>ppt_h</p:attrName>
                                        </p:attrNameLst>
                                      </p:cBhvr>
                                      <p:tavLst>
                                        <p:tav tm="0">
                                          <p:val>
                                            <p:fltVal val="0"/>
                                          </p:val>
                                        </p:tav>
                                        <p:tav tm="100000">
                                          <p:val>
                                            <p:strVal val="#ppt_h"/>
                                          </p:val>
                                        </p:tav>
                                      </p:tavLst>
                                    </p:anim>
                                    <p:animEffect transition="in" filter="fade">
                                      <p:cBhvr>
                                        <p:cTn id="24" dur="500"/>
                                        <p:tgtEl>
                                          <p:spTgt spid="1126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0" y="1124744"/>
            <a:ext cx="9144000" cy="5472608"/>
          </a:xfrm>
        </p:spPr>
        <p:style>
          <a:lnRef idx="2">
            <a:schemeClr val="accent1"/>
          </a:lnRef>
          <a:fillRef idx="1">
            <a:schemeClr val="lt1"/>
          </a:fillRef>
          <a:effectRef idx="0">
            <a:schemeClr val="accent1"/>
          </a:effectRef>
          <a:fontRef idx="minor">
            <a:schemeClr val="dk1"/>
          </a:fontRef>
        </p:style>
        <p:txBody>
          <a:bodyPr>
            <a:noAutofit/>
          </a:bodyPr>
          <a:lstStyle/>
          <a:p>
            <a:pPr marL="0" indent="0">
              <a:spcBef>
                <a:spcPts val="0"/>
              </a:spcBef>
              <a:buNone/>
            </a:pPr>
            <a:r>
              <a:rPr lang="sk-SK" sz="1600" dirty="0" smtClean="0"/>
              <a:t>	Digitálny fotoaparát  znamená revolúciu vo svete fotografie. Každý, kto dnes vlastní digitálny fotoaparát a fototlačiareň, má porovnateľné vybavenie ako tradičný fotograf s tmavou komorou. Napriek tomu, že digitálne fotoaparáty sú stále vo vývoji, od roku 1990  prekonali    klasické fotoaparáty už v mnohých smeroch. </a:t>
            </a:r>
          </a:p>
          <a:p>
            <a:pPr marL="0" indent="0">
              <a:spcBef>
                <a:spcPts val="0"/>
              </a:spcBef>
              <a:buNone/>
            </a:pPr>
            <a:r>
              <a:rPr lang="sk-SK" sz="1600" dirty="0" smtClean="0"/>
              <a:t>	Digitálne fotografovanie nie je nič iného, ako zachytenie obrazu pomocou digitálneho fotoaparátu vo forme súboru číslicových dát. Digitálny fotoaparát sa svojou konštrukciou od klasického fotoaparátu príliš nelíši. Rozdiel je ukrytý v útrobách prístroja. Digitálny fotoaparát neobsahuje film, ale miesto neho má špeciálnu doštičku, ktorá vie prevádzať svetlo na elektrický signál. Technológia, ktorá sa pre tento senzor používa, je  založená na CCD (</a:t>
            </a:r>
            <a:r>
              <a:rPr lang="sk-SK" sz="1600" dirty="0" err="1" smtClean="0"/>
              <a:t>Coupled</a:t>
            </a:r>
            <a:r>
              <a:rPr lang="sk-SK" sz="1600" dirty="0" smtClean="0"/>
              <a:t> </a:t>
            </a:r>
            <a:r>
              <a:rPr lang="sk-SK" sz="1600" dirty="0" err="1" smtClean="0"/>
              <a:t>Charged</a:t>
            </a:r>
            <a:r>
              <a:rPr lang="sk-SK" sz="1600" dirty="0" smtClean="0"/>
              <a:t> Device). Svetlo, ktoré do aparátu vstupuje, prechádza sústavou optických šošoviek,  ktoré ho usmerňujú, a dopadá na optický snímač. Snímač mení dopadajúce svetlo na digitálne údaje a prístroj obsahuje pamäť - buď vstavanú, alebo vymeniteľnú - na ich uloženie. Väčšina digitálnych fotoaparátov má v zadnej časti zabudovaný tzv. displej LCD. Používa sa na pozorovanie scény pred stlačením spúšte a na prezeranie uložených fotografií. V súčasnosti sa výrobcovia digitálnych prístrojov snažia ponúknuť používateľom alternatívne spôsoby spracovania a archivácie digitálnych snímok. Na trhu sú dokonca k dispozícii špecializované  fototlačiarne, ktoré umožňujú získať fotografie bez použitia počítača. Nákup digitálneho fotoaparátu je síce drahšia záležitosť, ale majiteľ nemusí svoje investície ľutovať.  </a:t>
            </a:r>
          </a:p>
          <a:p>
            <a:pPr marL="0" indent="0">
              <a:spcBef>
                <a:spcPts val="0"/>
              </a:spcBef>
              <a:buNone/>
            </a:pPr>
            <a:r>
              <a:rPr lang="sk-SK" sz="1600" dirty="0" smtClean="0"/>
              <a:t>	Spor o to, či digitálna fotografická technika úplne vytlačí klasické fotochemické postupy, vyrieši iste sama postupná digitalizácia všednej ľudskej činnosti v novom tisícročí, a to jednoznačne v prospech digitálneho spracovania obrazu. Niektoré špeciálne odbory, ktoré vyžadujú extrémne rozlíšenie, budú pravdepodobne po istú dobu ešte využívať fotochemické spracovanie veľkoplošných negatívov.                                             								</a:t>
            </a:r>
            <a:r>
              <a:rPr lang="sk-SK" sz="1200" i="1" dirty="0" smtClean="0"/>
              <a:t>Z internetu, upravené</a:t>
            </a:r>
            <a:endParaRPr lang="sk-SK" sz="1600" i="1" dirty="0"/>
          </a:p>
        </p:txBody>
      </p:sp>
      <p:sp>
        <p:nvSpPr>
          <p:cNvPr id="4" name="Nadpis 1"/>
          <p:cNvSpPr txBox="1">
            <a:spLocks/>
          </p:cNvSpPr>
          <p:nvPr/>
        </p:nvSpPr>
        <p:spPr>
          <a:xfrm>
            <a:off x="0" y="0"/>
            <a:ext cx="9144000" cy="98072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smtClean="0">
                <a:ln>
                  <a:noFill/>
                </a:ln>
                <a:solidFill>
                  <a:schemeClr val="dk1"/>
                </a:solidFill>
                <a:effectLst/>
                <a:uLnTx/>
                <a:uFillTx/>
                <a:latin typeface="+mn-lt"/>
                <a:ea typeface="+mn-ea"/>
                <a:cs typeface="+mn-cs"/>
              </a:rPr>
              <a:t>Porovnajte</a:t>
            </a:r>
            <a:r>
              <a:rPr kumimoji="0" lang="sk-SK" sz="2000" b="0" i="0" u="none" strike="noStrike" kern="1200" cap="none" spc="0" normalizeH="0" baseline="0" noProof="0" dirty="0" smtClean="0">
                <a:ln>
                  <a:noFill/>
                </a:ln>
                <a:solidFill>
                  <a:schemeClr val="dk1"/>
                </a:solidFill>
                <a:effectLst/>
                <a:uLnTx/>
                <a:uFillTx/>
                <a:latin typeface="+mn-lt"/>
                <a:ea typeface="+mn-ea"/>
                <a:cs typeface="+mn-cs"/>
              </a:rPr>
              <a:t> nasledujúci výklad s úvahou Nuly a jednotky Milana Markoviča  </a:t>
            </a:r>
            <a:r>
              <a:rPr kumimoji="0" lang="sk-SK" sz="1400" b="0" i="0" u="none" strike="noStrike" kern="1200" cap="none" spc="0" normalizeH="0" baseline="0" noProof="0" dirty="0" smtClean="0">
                <a:ln>
                  <a:noFill/>
                </a:ln>
                <a:solidFill>
                  <a:schemeClr val="dk1"/>
                </a:solidFill>
                <a:effectLst/>
                <a:uLnTx/>
                <a:uFillTx/>
                <a:latin typeface="+mn-lt"/>
                <a:ea typeface="+mn-ea"/>
                <a:cs typeface="+mn-cs"/>
              </a:rPr>
              <a:t>Ukážka 11</a:t>
            </a:r>
            <a:r>
              <a:rPr kumimoji="0" lang="sk-SK" sz="2000" b="0" i="0" u="none" strike="noStrike" kern="1200" cap="none" spc="0" normalizeH="0" baseline="0" noProof="0" dirty="0" smtClean="0">
                <a:ln>
                  <a:noFill/>
                </a:ln>
                <a:solidFill>
                  <a:schemeClr val="dk1"/>
                </a:solidFill>
                <a:effectLst/>
                <a:uLnTx/>
                <a:uFillTx/>
                <a:latin typeface="+mn-lt"/>
                <a:ea typeface="+mn-ea"/>
                <a:cs typeface="+mn-cs"/>
              </a:rPr>
              <a:t/>
            </a:r>
            <a:br>
              <a:rPr kumimoji="0" lang="sk-SK" sz="2000" b="0" i="0" u="none" strike="noStrike" kern="1200" cap="none" spc="0" normalizeH="0" baseline="0" noProof="0" dirty="0" smtClean="0">
                <a:ln>
                  <a:noFill/>
                </a:ln>
                <a:solidFill>
                  <a:schemeClr val="dk1"/>
                </a:solidFill>
                <a:effectLst/>
                <a:uLnTx/>
                <a:uFillTx/>
                <a:latin typeface="+mn-lt"/>
                <a:ea typeface="+mn-ea"/>
                <a:cs typeface="+mn-cs"/>
              </a:rPr>
            </a:br>
            <a:r>
              <a:rPr kumimoji="0" lang="sk-SK" sz="1400" b="0" i="0" u="none" strike="noStrike" kern="1200" cap="none" spc="0" normalizeH="0" baseline="0" noProof="0" dirty="0" smtClean="0">
                <a:ln>
                  <a:noFill/>
                </a:ln>
                <a:solidFill>
                  <a:schemeClr val="dk1"/>
                </a:solidFill>
                <a:effectLst/>
                <a:uLnTx/>
                <a:uFillTx/>
                <a:latin typeface="+mn-lt"/>
                <a:ea typeface="+mn-ea"/>
                <a:cs typeface="+mn-cs"/>
              </a:rPr>
              <a:t>(</a:t>
            </a:r>
            <a:r>
              <a:rPr kumimoji="0" lang="sk-SK" sz="1400" b="0" i="0" u="none" strike="noStrike" kern="1200" cap="none" spc="0" normalizeH="0" baseline="0" noProof="0" dirty="0" err="1" smtClean="0">
                <a:ln>
                  <a:noFill/>
                </a:ln>
                <a:solidFill>
                  <a:schemeClr val="dk1"/>
                </a:solidFill>
                <a:effectLst/>
                <a:uLnTx/>
                <a:uFillTx/>
                <a:latin typeface="+mn-lt"/>
                <a:ea typeface="+mn-ea"/>
                <a:cs typeface="+mn-cs"/>
              </a:rPr>
              <a:t>Caltíková</a:t>
            </a:r>
            <a:r>
              <a:rPr kumimoji="0" lang="sk-SK" sz="1400" b="0" i="0" u="none" strike="noStrike" kern="1200" cap="none" spc="0" normalizeH="0" baseline="0" noProof="0" dirty="0" smtClean="0">
                <a:ln>
                  <a:noFill/>
                </a:ln>
                <a:solidFill>
                  <a:schemeClr val="dk1"/>
                </a:solidFill>
                <a:effectLst/>
                <a:uLnTx/>
                <a:uFillTx/>
                <a:latin typeface="+mn-lt"/>
                <a:ea typeface="+mn-ea"/>
                <a:cs typeface="+mn-cs"/>
              </a:rPr>
              <a:t>, M.: Učebnica Slovenský jazyk pre stredné školy 3. Bratislava: </a:t>
            </a:r>
            <a:r>
              <a:rPr kumimoji="0" lang="sk-SK" sz="1400" b="0" i="0" u="none" strike="noStrike" kern="1200" cap="none" spc="0" normalizeH="0" baseline="0" noProof="0" dirty="0" err="1" smtClean="0">
                <a:ln>
                  <a:noFill/>
                </a:ln>
                <a:solidFill>
                  <a:schemeClr val="dk1"/>
                </a:solidFill>
                <a:effectLst/>
                <a:uLnTx/>
                <a:uFillTx/>
                <a:latin typeface="+mn-lt"/>
                <a:ea typeface="+mn-ea"/>
                <a:cs typeface="+mn-cs"/>
              </a:rPr>
              <a:t>Orbis</a:t>
            </a:r>
            <a:r>
              <a:rPr kumimoji="0" lang="sk-SK" sz="1400" b="0" i="0" u="none" strike="noStrike" kern="1200" cap="none" spc="0" normalizeH="0" baseline="0" noProof="0" dirty="0" smtClean="0">
                <a:ln>
                  <a:noFill/>
                </a:ln>
                <a:solidFill>
                  <a:schemeClr val="dk1"/>
                </a:solidFill>
                <a:effectLst/>
                <a:uLnTx/>
                <a:uFillTx/>
                <a:latin typeface="+mn-lt"/>
                <a:ea typeface="+mn-ea"/>
                <a:cs typeface="+mn-cs"/>
              </a:rPr>
              <a:t> </a:t>
            </a:r>
            <a:r>
              <a:rPr kumimoji="0" lang="sk-SK" sz="1400" b="0" i="0" u="none" strike="noStrike" kern="1200" cap="none" spc="0" normalizeH="0" baseline="0" noProof="0" dirty="0" err="1" smtClean="0">
                <a:ln>
                  <a:noFill/>
                </a:ln>
                <a:solidFill>
                  <a:schemeClr val="dk1"/>
                </a:solidFill>
                <a:effectLst/>
                <a:uLnTx/>
                <a:uFillTx/>
                <a:latin typeface="+mn-lt"/>
                <a:ea typeface="+mn-ea"/>
                <a:cs typeface="+mn-cs"/>
              </a:rPr>
              <a:t>Pictus</a:t>
            </a:r>
            <a:r>
              <a:rPr kumimoji="0" lang="sk-SK" sz="1400" b="0" i="0" u="none" strike="noStrike" kern="1200" cap="none" spc="0" normalizeH="0" baseline="0" noProof="0" dirty="0" smtClean="0">
                <a:ln>
                  <a:noFill/>
                </a:ln>
                <a:solidFill>
                  <a:schemeClr val="dk1"/>
                </a:solidFill>
                <a:effectLst/>
                <a:uLnTx/>
                <a:uFillTx/>
                <a:latin typeface="+mn-lt"/>
                <a:ea typeface="+mn-ea"/>
                <a:cs typeface="+mn-cs"/>
              </a:rPr>
              <a:t> </a:t>
            </a:r>
            <a:r>
              <a:rPr kumimoji="0" lang="sk-SK" sz="1400" b="0" i="0" u="none" strike="noStrike" kern="1200" cap="none" spc="0" normalizeH="0" baseline="0" noProof="0" dirty="0" err="1" smtClean="0">
                <a:ln>
                  <a:noFill/>
                </a:ln>
                <a:solidFill>
                  <a:schemeClr val="dk1"/>
                </a:solidFill>
                <a:effectLst/>
                <a:uLnTx/>
                <a:uFillTx/>
                <a:latin typeface="+mn-lt"/>
                <a:ea typeface="+mn-ea"/>
                <a:cs typeface="+mn-cs"/>
              </a:rPr>
              <a:t>Istropolitana</a:t>
            </a:r>
            <a:r>
              <a:rPr kumimoji="0" lang="sk-SK" sz="1400" b="0" i="0" u="none" strike="noStrike" kern="1200" cap="none" spc="0" normalizeH="0" baseline="0" noProof="0" dirty="0" smtClean="0">
                <a:ln>
                  <a:noFill/>
                </a:ln>
                <a:solidFill>
                  <a:schemeClr val="dk1"/>
                </a:solidFill>
                <a:effectLst/>
                <a:uLnTx/>
                <a:uFillTx/>
                <a:latin typeface="+mn-lt"/>
                <a:ea typeface="+mn-ea"/>
                <a:cs typeface="+mn-cs"/>
              </a:rPr>
              <a:t>, 2009 s. 25 ISBN 978-80-8120-017-5)</a:t>
            </a:r>
            <a:endParaRPr kumimoji="0" lang="sk-SK" sz="2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403648" y="0"/>
            <a:ext cx="6048672" cy="1052736"/>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sk-SK" sz="4800" b="1" dirty="0" smtClean="0"/>
              <a:t>SPOLOČNÉ  ZNAKY</a:t>
            </a:r>
            <a:endParaRPr lang="sk-SK" sz="4800" dirty="0"/>
          </a:p>
        </p:txBody>
      </p:sp>
      <p:sp>
        <p:nvSpPr>
          <p:cNvPr id="3" name="Zástupný symbol obsahu 2"/>
          <p:cNvSpPr>
            <a:spLocks noGrp="1"/>
          </p:cNvSpPr>
          <p:nvPr>
            <p:ph idx="1"/>
          </p:nvPr>
        </p:nvSpPr>
        <p:spPr>
          <a:xfrm>
            <a:off x="1907704" y="1988840"/>
            <a:ext cx="4608512" cy="4869160"/>
          </a:xfrm>
          <a:ln>
            <a:noFill/>
          </a:ln>
        </p:spPr>
        <p:style>
          <a:lnRef idx="2">
            <a:schemeClr val="accent2"/>
          </a:lnRef>
          <a:fillRef idx="1">
            <a:schemeClr val="lt1"/>
          </a:fillRef>
          <a:effectRef idx="0">
            <a:schemeClr val="accent2"/>
          </a:effectRef>
          <a:fontRef idx="minor">
            <a:schemeClr val="dk1"/>
          </a:fontRef>
        </p:style>
        <p:txBody>
          <a:bodyPr>
            <a:normAutofit/>
          </a:bodyPr>
          <a:lstStyle/>
          <a:p>
            <a:pPr>
              <a:buNone/>
            </a:pPr>
            <a:r>
              <a:rPr lang="sk-SK" b="1" dirty="0" smtClean="0"/>
              <a:t>aktuálna téma,</a:t>
            </a:r>
            <a:endParaRPr lang="sk-SK" dirty="0" smtClean="0"/>
          </a:p>
          <a:p>
            <a:pPr>
              <a:buNone/>
            </a:pPr>
            <a:r>
              <a:rPr lang="sk-SK" b="1" dirty="0" smtClean="0"/>
              <a:t>logicko-príčinné vzťahy,</a:t>
            </a:r>
            <a:endParaRPr lang="sk-SK" dirty="0" smtClean="0"/>
          </a:p>
          <a:p>
            <a:pPr>
              <a:buNone/>
            </a:pPr>
            <a:r>
              <a:rPr lang="sk-SK" b="1" dirty="0" smtClean="0"/>
              <a:t>argumentácia,</a:t>
            </a:r>
            <a:endParaRPr lang="sk-SK" dirty="0" smtClean="0"/>
          </a:p>
          <a:p>
            <a:pPr>
              <a:buNone/>
            </a:pPr>
            <a:r>
              <a:rPr lang="sk-SK" b="1" dirty="0" smtClean="0"/>
              <a:t>jednovýznamové slová,</a:t>
            </a:r>
            <a:endParaRPr lang="sk-SK" dirty="0" smtClean="0"/>
          </a:p>
          <a:p>
            <a:pPr>
              <a:buNone/>
            </a:pPr>
            <a:r>
              <a:rPr lang="sk-SK" b="1" dirty="0" smtClean="0"/>
              <a:t>nocionálne slová,</a:t>
            </a:r>
            <a:endParaRPr lang="sk-SK" dirty="0" smtClean="0"/>
          </a:p>
          <a:p>
            <a:pPr>
              <a:buNone/>
            </a:pPr>
            <a:r>
              <a:rPr lang="sk-SK" b="1" dirty="0" smtClean="0"/>
              <a:t>termíny,</a:t>
            </a:r>
            <a:endParaRPr lang="sk-SK" dirty="0" smtClean="0"/>
          </a:p>
          <a:p>
            <a:pPr>
              <a:buNone/>
            </a:pPr>
            <a:r>
              <a:rPr lang="sk-SK" b="1" dirty="0" smtClean="0"/>
              <a:t>združené pomenovania,</a:t>
            </a:r>
            <a:endParaRPr lang="sk-SK" dirty="0" smtClean="0"/>
          </a:p>
          <a:p>
            <a:pPr>
              <a:buNone/>
            </a:pPr>
            <a:r>
              <a:rPr lang="sk-SK" b="1" dirty="0" smtClean="0"/>
              <a:t>viacnásobné vetné členy.</a:t>
            </a:r>
            <a:endParaRPr lang="sk-SK" dirty="0"/>
          </a:p>
        </p:txBody>
      </p:sp>
      <p:sp>
        <p:nvSpPr>
          <p:cNvPr id="5" name="Zástupný symbol textu 3"/>
          <p:cNvSpPr txBox="1">
            <a:spLocks/>
          </p:cNvSpPr>
          <p:nvPr/>
        </p:nvSpPr>
        <p:spPr>
          <a:xfrm>
            <a:off x="1907704" y="908720"/>
            <a:ext cx="4896544" cy="1008112"/>
          </a:xfrm>
          <a:prstGeom prst="rect">
            <a:avLst/>
          </a:prstGeom>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342900" indent="-342900" algn="ctr">
              <a:spcBef>
                <a:spcPct val="20000"/>
              </a:spcBef>
            </a:pPr>
            <a:r>
              <a:rPr lang="sk-SK" sz="3200" b="1" dirty="0" smtClean="0"/>
              <a:t>VÝKLAD</a:t>
            </a:r>
            <a:r>
              <a:rPr lang="sk-SK" sz="3200" dirty="0" smtClean="0"/>
              <a:t>                   </a:t>
            </a:r>
            <a:r>
              <a:rPr lang="sk-SK" sz="3200" b="1" dirty="0" smtClean="0"/>
              <a:t>ÚVAHA</a:t>
            </a:r>
            <a:endParaRPr kumimoji="0" lang="sk-SK" sz="3200" b="1" i="0" u="none" strike="noStrike" kern="1200" cap="none" spc="0" normalizeH="0" baseline="0" noProof="0" dirty="0">
              <a:ln>
                <a:noFill/>
              </a:ln>
              <a:solidFill>
                <a:schemeClr val="dk1"/>
              </a:solidFill>
              <a:effectLst/>
              <a:uLnTx/>
              <a:uFillTx/>
              <a:latin typeface="+mn-lt"/>
              <a:ea typeface="+mn-ea"/>
              <a:cs typeface="+mn-cs"/>
            </a:endParaRPr>
          </a:p>
        </p:txBody>
      </p:sp>
      <p:pic>
        <p:nvPicPr>
          <p:cNvPr id="6146" name="Picture 2" descr="http://thumbs.dreamstime.com/thumb_456/12591583320gX6IY.jpg"/>
          <p:cNvPicPr>
            <a:picLocks noChangeAspect="1" noChangeArrowheads="1"/>
          </p:cNvPicPr>
          <p:nvPr/>
        </p:nvPicPr>
        <p:blipFill>
          <a:blip r:embed="rId2" cstate="print">
            <a:duotone>
              <a:prstClr val="black"/>
              <a:schemeClr val="accent3">
                <a:tint val="45000"/>
                <a:satMod val="400000"/>
              </a:schemeClr>
            </a:duotone>
            <a:lum bright="-22000" contrast="10000"/>
          </a:blip>
          <a:srcRect l="13842" t="5040" r="5519" b="24401"/>
          <a:stretch>
            <a:fillRect/>
          </a:stretch>
        </p:blipFill>
        <p:spPr bwMode="auto">
          <a:xfrm>
            <a:off x="3851920" y="908720"/>
            <a:ext cx="1080120" cy="1008112"/>
          </a:xfrm>
          <a:prstGeom prst="rect">
            <a:avLst/>
          </a:prstGeom>
          <a:noFill/>
        </p:spPr>
      </p:pic>
      <p:pic>
        <p:nvPicPr>
          <p:cNvPr id="6148" name="Picture 4" descr="http://www.dio.sk/obrazky/maxi/Digit%C3%A1lny_fotoapar%C3%A1t_CANON_EOS_40D_telo.jpg"/>
          <p:cNvPicPr>
            <a:picLocks noChangeAspect="1" noChangeArrowheads="1"/>
          </p:cNvPicPr>
          <p:nvPr/>
        </p:nvPicPr>
        <p:blipFill>
          <a:blip r:embed="rId3" cstate="print"/>
          <a:srcRect/>
          <a:stretch>
            <a:fillRect/>
          </a:stretch>
        </p:blipFill>
        <p:spPr bwMode="auto">
          <a:xfrm>
            <a:off x="0" y="620688"/>
            <a:ext cx="1988840" cy="1988840"/>
          </a:xfrm>
          <a:prstGeom prst="rect">
            <a:avLst/>
          </a:prstGeom>
          <a:noFill/>
        </p:spPr>
      </p:pic>
      <p:pic>
        <p:nvPicPr>
          <p:cNvPr id="6150" name="Picture 6" descr="http://1.bp.blogspot.com/_ogHngVceU9w/TLtRj7DsjpI/AAAAAAAAAAk/S7HHv7Q5f8o/s1600/why.jpg"/>
          <p:cNvPicPr>
            <a:picLocks noChangeAspect="1" noChangeArrowheads="1"/>
          </p:cNvPicPr>
          <p:nvPr/>
        </p:nvPicPr>
        <p:blipFill>
          <a:blip r:embed="rId4" cstate="print"/>
          <a:srcRect b="25224"/>
          <a:stretch>
            <a:fillRect/>
          </a:stretch>
        </p:blipFill>
        <p:spPr bwMode="auto">
          <a:xfrm>
            <a:off x="6839744" y="0"/>
            <a:ext cx="2304256" cy="1628800"/>
          </a:xfrm>
          <a:prstGeom prst="rect">
            <a:avLst/>
          </a:prstGeom>
          <a:ln>
            <a:noFill/>
          </a:ln>
          <a:effectLst>
            <a:outerShdw blurRad="292100" dist="139700" dir="2700000" algn="tl" rotWithShape="0">
              <a:srgbClr val="333333">
                <a:alpha val="65000"/>
              </a:srgbClr>
            </a:outerShdw>
          </a:effectLst>
        </p:spPr>
      </p:pic>
      <p:pic>
        <p:nvPicPr>
          <p:cNvPr id="6152" name="Picture 8" descr="http://2.bp.blogspot.com/_WAD7OQQ-aNA/TLSCa56UMHI/AAAAAAAAAA0/vcA-zFKmqOA/s320/argument.jpg"/>
          <p:cNvPicPr>
            <a:picLocks noChangeAspect="1" noChangeArrowheads="1"/>
          </p:cNvPicPr>
          <p:nvPr/>
        </p:nvPicPr>
        <p:blipFill>
          <a:blip r:embed="rId5" cstate="print"/>
          <a:srcRect l="14019" r="14419" b="4167"/>
          <a:stretch>
            <a:fillRect/>
          </a:stretch>
        </p:blipFill>
        <p:spPr bwMode="auto">
          <a:xfrm>
            <a:off x="0" y="2533887"/>
            <a:ext cx="1907704" cy="1828216"/>
          </a:xfrm>
          <a:prstGeom prst="rect">
            <a:avLst/>
          </a:prstGeom>
          <a:noFill/>
        </p:spPr>
      </p:pic>
      <p:pic>
        <p:nvPicPr>
          <p:cNvPr id="6154" name="Picture 10" descr="http://barboravalkova.blog.sme.sk/imgs/co_ma_zaujalo.gif"/>
          <p:cNvPicPr>
            <a:picLocks noChangeAspect="1" noChangeArrowheads="1"/>
          </p:cNvPicPr>
          <p:nvPr/>
        </p:nvPicPr>
        <p:blipFill>
          <a:blip r:embed="rId6" cstate="print"/>
          <a:srcRect/>
          <a:stretch>
            <a:fillRect/>
          </a:stretch>
        </p:blipFill>
        <p:spPr bwMode="auto">
          <a:xfrm>
            <a:off x="6084168" y="3573016"/>
            <a:ext cx="936104" cy="846955"/>
          </a:xfrm>
          <a:prstGeom prst="rect">
            <a:avLst/>
          </a:prstGeom>
          <a:noFill/>
        </p:spPr>
      </p:pic>
      <p:pic>
        <p:nvPicPr>
          <p:cNvPr id="6156" name="Picture 12" descr="http://1.bp.blogspot.com/_MF-Uh8_cNbI/TKS_U_QHn0I/AAAAAAAAABk/y8ad_Gw3Prs/s320/figure-connecting-two-wires.jpg"/>
          <p:cNvPicPr>
            <a:picLocks noChangeAspect="1" noChangeArrowheads="1"/>
          </p:cNvPicPr>
          <p:nvPr/>
        </p:nvPicPr>
        <p:blipFill>
          <a:blip r:embed="rId7" cstate="print"/>
          <a:srcRect t="9197" b="11097"/>
          <a:stretch>
            <a:fillRect/>
          </a:stretch>
        </p:blipFill>
        <p:spPr bwMode="auto">
          <a:xfrm>
            <a:off x="6876256" y="3212976"/>
            <a:ext cx="2267744" cy="1872208"/>
          </a:xfrm>
          <a:prstGeom prst="rect">
            <a:avLst/>
          </a:prstGeom>
          <a:noFill/>
        </p:spPr>
      </p:pic>
      <p:pic>
        <p:nvPicPr>
          <p:cNvPr id="6158" name="Picture 14" descr="http://dailyremarks.com/wp-content/uploads/2009/05/lurch-addams-family.jpg"/>
          <p:cNvPicPr>
            <a:picLocks noChangeAspect="1" noChangeArrowheads="1"/>
          </p:cNvPicPr>
          <p:nvPr/>
        </p:nvPicPr>
        <p:blipFill>
          <a:blip r:embed="rId8" cstate="print"/>
          <a:srcRect l="19886" r="28706" b="51745"/>
          <a:stretch>
            <a:fillRect/>
          </a:stretch>
        </p:blipFill>
        <p:spPr bwMode="auto">
          <a:xfrm>
            <a:off x="6844459" y="1628800"/>
            <a:ext cx="2299541" cy="1567233"/>
          </a:xfrm>
          <a:prstGeom prst="rect">
            <a:avLst/>
          </a:prstGeom>
          <a:noFill/>
        </p:spPr>
      </p:pic>
      <p:pic>
        <p:nvPicPr>
          <p:cNvPr id="6160" name="Picture 16" descr="http://konferenciapresov2011.weebly.com/uploads/6/9/1/5/6915612/422569312.jpg"/>
          <p:cNvPicPr>
            <a:picLocks noChangeAspect="1" noChangeArrowheads="1"/>
          </p:cNvPicPr>
          <p:nvPr/>
        </p:nvPicPr>
        <p:blipFill>
          <a:blip r:embed="rId9" cstate="print"/>
          <a:srcRect r="30449" b="2975"/>
          <a:stretch>
            <a:fillRect/>
          </a:stretch>
        </p:blipFill>
        <p:spPr bwMode="auto">
          <a:xfrm>
            <a:off x="0" y="4344499"/>
            <a:ext cx="1907704" cy="2514700"/>
          </a:xfrm>
          <a:prstGeom prst="rect">
            <a:avLst/>
          </a:prstGeom>
          <a:noFill/>
        </p:spPr>
      </p:pic>
      <p:pic>
        <p:nvPicPr>
          <p:cNvPr id="6162" name="Picture 18" descr="http://2.static.slando.com/photos/live/30/labrador_29631630_1_F.jpg"/>
          <p:cNvPicPr>
            <a:picLocks noChangeAspect="1" noChangeArrowheads="1"/>
          </p:cNvPicPr>
          <p:nvPr/>
        </p:nvPicPr>
        <p:blipFill>
          <a:blip r:embed="rId10" cstate="print"/>
          <a:srcRect/>
          <a:stretch>
            <a:fillRect/>
          </a:stretch>
        </p:blipFill>
        <p:spPr bwMode="auto">
          <a:xfrm>
            <a:off x="6160128" y="5157193"/>
            <a:ext cx="2983872" cy="1700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 calcmode="lin" valueType="num">
                                      <p:cBhvr>
                                        <p:cTn id="9" dur="500" fill="hold"/>
                                        <p:tgtEl>
                                          <p:spTgt spid="6148"/>
                                        </p:tgtEl>
                                        <p:attrNameLst>
                                          <p:attrName>ppt_w</p:attrName>
                                        </p:attrNameLst>
                                      </p:cBhvr>
                                      <p:tavLst>
                                        <p:tav tm="0">
                                          <p:val>
                                            <p:fltVal val="0"/>
                                          </p:val>
                                        </p:tav>
                                        <p:tav tm="100000">
                                          <p:val>
                                            <p:strVal val="#ppt_w"/>
                                          </p:val>
                                        </p:tav>
                                      </p:tavLst>
                                    </p:anim>
                                    <p:anim calcmode="lin" valueType="num">
                                      <p:cBhvr>
                                        <p:cTn id="10" dur="500" fill="hold"/>
                                        <p:tgtEl>
                                          <p:spTgt spid="6148"/>
                                        </p:tgtEl>
                                        <p:attrNameLst>
                                          <p:attrName>ppt_h</p:attrName>
                                        </p:attrNameLst>
                                      </p:cBhvr>
                                      <p:tavLst>
                                        <p:tav tm="0">
                                          <p:val>
                                            <p:fltVal val="0"/>
                                          </p:val>
                                        </p:tav>
                                        <p:tav tm="100000">
                                          <p:val>
                                            <p:strVal val="#ppt_h"/>
                                          </p:val>
                                        </p:tav>
                                      </p:tavLst>
                                    </p:anim>
                                    <p:animEffect transition="in" filter="fade">
                                      <p:cBhvr>
                                        <p:cTn id="11" dur="5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53" presetClass="entr" presetSubtype="0"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p:cTn id="18" dur="500" fill="hold"/>
                                        <p:tgtEl>
                                          <p:spTgt spid="6150"/>
                                        </p:tgtEl>
                                        <p:attrNameLst>
                                          <p:attrName>ppt_w</p:attrName>
                                        </p:attrNameLst>
                                      </p:cBhvr>
                                      <p:tavLst>
                                        <p:tav tm="0">
                                          <p:val>
                                            <p:fltVal val="0"/>
                                          </p:val>
                                        </p:tav>
                                        <p:tav tm="100000">
                                          <p:val>
                                            <p:strVal val="#ppt_w"/>
                                          </p:val>
                                        </p:tav>
                                      </p:tavLst>
                                    </p:anim>
                                    <p:anim calcmode="lin" valueType="num">
                                      <p:cBhvr>
                                        <p:cTn id="19" dur="500" fill="hold"/>
                                        <p:tgtEl>
                                          <p:spTgt spid="6150"/>
                                        </p:tgtEl>
                                        <p:attrNameLst>
                                          <p:attrName>ppt_h</p:attrName>
                                        </p:attrNameLst>
                                      </p:cBhvr>
                                      <p:tavLst>
                                        <p:tav tm="0">
                                          <p:val>
                                            <p:fltVal val="0"/>
                                          </p:val>
                                        </p:tav>
                                        <p:tav tm="100000">
                                          <p:val>
                                            <p:strVal val="#ppt_h"/>
                                          </p:val>
                                        </p:tav>
                                      </p:tavLst>
                                    </p:anim>
                                    <p:animEffect transition="in" filter="fade">
                                      <p:cBhvr>
                                        <p:cTn id="20" dur="500"/>
                                        <p:tgtEl>
                                          <p:spTgt spid="615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53" presetClass="entr" presetSubtype="0" fill="hold" nodeType="with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par>
                                <p:cTn id="34" presetID="53" presetClass="entr" presetSubtype="0" fill="hold" nodeType="withEffect">
                                  <p:stCondLst>
                                    <p:cond delay="0"/>
                                  </p:stCondLst>
                                  <p:childTnLst>
                                    <p:set>
                                      <p:cBhvr>
                                        <p:cTn id="35" dur="1" fill="hold">
                                          <p:stCondLst>
                                            <p:cond delay="0"/>
                                          </p:stCondLst>
                                        </p:cTn>
                                        <p:tgtEl>
                                          <p:spTgt spid="6154"/>
                                        </p:tgtEl>
                                        <p:attrNameLst>
                                          <p:attrName>style.visibility</p:attrName>
                                        </p:attrNameLst>
                                      </p:cBhvr>
                                      <p:to>
                                        <p:strVal val="visible"/>
                                      </p:to>
                                    </p:set>
                                    <p:anim calcmode="lin" valueType="num">
                                      <p:cBhvr>
                                        <p:cTn id="36" dur="500" fill="hold"/>
                                        <p:tgtEl>
                                          <p:spTgt spid="6154"/>
                                        </p:tgtEl>
                                        <p:attrNameLst>
                                          <p:attrName>ppt_w</p:attrName>
                                        </p:attrNameLst>
                                      </p:cBhvr>
                                      <p:tavLst>
                                        <p:tav tm="0">
                                          <p:val>
                                            <p:fltVal val="0"/>
                                          </p:val>
                                        </p:tav>
                                        <p:tav tm="100000">
                                          <p:val>
                                            <p:strVal val="#ppt_w"/>
                                          </p:val>
                                        </p:tav>
                                      </p:tavLst>
                                    </p:anim>
                                    <p:anim calcmode="lin" valueType="num">
                                      <p:cBhvr>
                                        <p:cTn id="37" dur="500" fill="hold"/>
                                        <p:tgtEl>
                                          <p:spTgt spid="6154"/>
                                        </p:tgtEl>
                                        <p:attrNameLst>
                                          <p:attrName>ppt_h</p:attrName>
                                        </p:attrNameLst>
                                      </p:cBhvr>
                                      <p:tavLst>
                                        <p:tav tm="0">
                                          <p:val>
                                            <p:fltVal val="0"/>
                                          </p:val>
                                        </p:tav>
                                        <p:tav tm="100000">
                                          <p:val>
                                            <p:strVal val="#ppt_h"/>
                                          </p:val>
                                        </p:tav>
                                      </p:tavLst>
                                    </p:anim>
                                    <p:animEffect transition="in" filter="fade">
                                      <p:cBhvr>
                                        <p:cTn id="38" dur="500"/>
                                        <p:tgtEl>
                                          <p:spTgt spid="615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53" presetClass="entr" presetSubtype="0" fill="hold" nodeType="withEffect">
                                  <p:stCondLst>
                                    <p:cond delay="0"/>
                                  </p:stCondLst>
                                  <p:childTnLst>
                                    <p:set>
                                      <p:cBhvr>
                                        <p:cTn id="44" dur="1" fill="hold">
                                          <p:stCondLst>
                                            <p:cond delay="0"/>
                                          </p:stCondLst>
                                        </p:cTn>
                                        <p:tgtEl>
                                          <p:spTgt spid="6158"/>
                                        </p:tgtEl>
                                        <p:attrNameLst>
                                          <p:attrName>style.visibility</p:attrName>
                                        </p:attrNameLst>
                                      </p:cBhvr>
                                      <p:to>
                                        <p:strVal val="visible"/>
                                      </p:to>
                                    </p:set>
                                    <p:anim calcmode="lin" valueType="num">
                                      <p:cBhvr>
                                        <p:cTn id="45" dur="500" fill="hold"/>
                                        <p:tgtEl>
                                          <p:spTgt spid="6158"/>
                                        </p:tgtEl>
                                        <p:attrNameLst>
                                          <p:attrName>ppt_w</p:attrName>
                                        </p:attrNameLst>
                                      </p:cBhvr>
                                      <p:tavLst>
                                        <p:tav tm="0">
                                          <p:val>
                                            <p:fltVal val="0"/>
                                          </p:val>
                                        </p:tav>
                                        <p:tav tm="100000">
                                          <p:val>
                                            <p:strVal val="#ppt_w"/>
                                          </p:val>
                                        </p:tav>
                                      </p:tavLst>
                                    </p:anim>
                                    <p:anim calcmode="lin" valueType="num">
                                      <p:cBhvr>
                                        <p:cTn id="46" dur="500" fill="hold"/>
                                        <p:tgtEl>
                                          <p:spTgt spid="6158"/>
                                        </p:tgtEl>
                                        <p:attrNameLst>
                                          <p:attrName>ppt_h</p:attrName>
                                        </p:attrNameLst>
                                      </p:cBhvr>
                                      <p:tavLst>
                                        <p:tav tm="0">
                                          <p:val>
                                            <p:fltVal val="0"/>
                                          </p:val>
                                        </p:tav>
                                        <p:tav tm="100000">
                                          <p:val>
                                            <p:strVal val="#ppt_h"/>
                                          </p:val>
                                        </p:tav>
                                      </p:tavLst>
                                    </p:anim>
                                    <p:animEffect transition="in" filter="fade">
                                      <p:cBhvr>
                                        <p:cTn id="47" dur="500"/>
                                        <p:tgtEl>
                                          <p:spTgt spid="615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par>
                                <p:cTn id="52" presetID="53" presetClass="entr" presetSubtype="0" fill="hold" nodeType="withEffect">
                                  <p:stCondLst>
                                    <p:cond delay="0"/>
                                  </p:stCondLst>
                                  <p:childTnLst>
                                    <p:set>
                                      <p:cBhvr>
                                        <p:cTn id="53" dur="1" fill="hold">
                                          <p:stCondLst>
                                            <p:cond delay="0"/>
                                          </p:stCondLst>
                                        </p:cTn>
                                        <p:tgtEl>
                                          <p:spTgt spid="6160"/>
                                        </p:tgtEl>
                                        <p:attrNameLst>
                                          <p:attrName>style.visibility</p:attrName>
                                        </p:attrNameLst>
                                      </p:cBhvr>
                                      <p:to>
                                        <p:strVal val="visible"/>
                                      </p:to>
                                    </p:set>
                                    <p:anim calcmode="lin" valueType="num">
                                      <p:cBhvr>
                                        <p:cTn id="54" dur="500" fill="hold"/>
                                        <p:tgtEl>
                                          <p:spTgt spid="6160"/>
                                        </p:tgtEl>
                                        <p:attrNameLst>
                                          <p:attrName>ppt_w</p:attrName>
                                        </p:attrNameLst>
                                      </p:cBhvr>
                                      <p:tavLst>
                                        <p:tav tm="0">
                                          <p:val>
                                            <p:fltVal val="0"/>
                                          </p:val>
                                        </p:tav>
                                        <p:tav tm="100000">
                                          <p:val>
                                            <p:strVal val="#ppt_w"/>
                                          </p:val>
                                        </p:tav>
                                      </p:tavLst>
                                    </p:anim>
                                    <p:anim calcmode="lin" valueType="num">
                                      <p:cBhvr>
                                        <p:cTn id="55" dur="500" fill="hold"/>
                                        <p:tgtEl>
                                          <p:spTgt spid="6160"/>
                                        </p:tgtEl>
                                        <p:attrNameLst>
                                          <p:attrName>ppt_h</p:attrName>
                                        </p:attrNameLst>
                                      </p:cBhvr>
                                      <p:tavLst>
                                        <p:tav tm="0">
                                          <p:val>
                                            <p:fltVal val="0"/>
                                          </p:val>
                                        </p:tav>
                                        <p:tav tm="100000">
                                          <p:val>
                                            <p:strVal val="#ppt_h"/>
                                          </p:val>
                                        </p:tav>
                                      </p:tavLst>
                                    </p:anim>
                                    <p:animEffect transition="in" filter="fade">
                                      <p:cBhvr>
                                        <p:cTn id="56" dur="500"/>
                                        <p:tgtEl>
                                          <p:spTgt spid="616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53" presetClass="entr" presetSubtype="0" fill="hold" nodeType="withEffect">
                                  <p:stCondLst>
                                    <p:cond delay="0"/>
                                  </p:stCondLst>
                                  <p:childTnLst>
                                    <p:set>
                                      <p:cBhvr>
                                        <p:cTn id="62" dur="1" fill="hold">
                                          <p:stCondLst>
                                            <p:cond delay="0"/>
                                          </p:stCondLst>
                                        </p:cTn>
                                        <p:tgtEl>
                                          <p:spTgt spid="6156"/>
                                        </p:tgtEl>
                                        <p:attrNameLst>
                                          <p:attrName>style.visibility</p:attrName>
                                        </p:attrNameLst>
                                      </p:cBhvr>
                                      <p:to>
                                        <p:strVal val="visible"/>
                                      </p:to>
                                    </p:set>
                                    <p:anim calcmode="lin" valueType="num">
                                      <p:cBhvr>
                                        <p:cTn id="63" dur="500" fill="hold"/>
                                        <p:tgtEl>
                                          <p:spTgt spid="6156"/>
                                        </p:tgtEl>
                                        <p:attrNameLst>
                                          <p:attrName>ppt_w</p:attrName>
                                        </p:attrNameLst>
                                      </p:cBhvr>
                                      <p:tavLst>
                                        <p:tav tm="0">
                                          <p:val>
                                            <p:fltVal val="0"/>
                                          </p:val>
                                        </p:tav>
                                        <p:tav tm="100000">
                                          <p:val>
                                            <p:strVal val="#ppt_w"/>
                                          </p:val>
                                        </p:tav>
                                      </p:tavLst>
                                    </p:anim>
                                    <p:anim calcmode="lin" valueType="num">
                                      <p:cBhvr>
                                        <p:cTn id="64" dur="500" fill="hold"/>
                                        <p:tgtEl>
                                          <p:spTgt spid="6156"/>
                                        </p:tgtEl>
                                        <p:attrNameLst>
                                          <p:attrName>ppt_h</p:attrName>
                                        </p:attrNameLst>
                                      </p:cBhvr>
                                      <p:tavLst>
                                        <p:tav tm="0">
                                          <p:val>
                                            <p:fltVal val="0"/>
                                          </p:val>
                                        </p:tav>
                                        <p:tav tm="100000">
                                          <p:val>
                                            <p:strVal val="#ppt_h"/>
                                          </p:val>
                                        </p:tav>
                                      </p:tavLst>
                                    </p:anim>
                                    <p:animEffect transition="in" filter="fade">
                                      <p:cBhvr>
                                        <p:cTn id="65" dur="500"/>
                                        <p:tgtEl>
                                          <p:spTgt spid="61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childTnLst>
                                </p:cTn>
                              </p:par>
                              <p:par>
                                <p:cTn id="70" presetID="53" presetClass="entr" presetSubtype="0" fill="hold" nodeType="withEffect">
                                  <p:stCondLst>
                                    <p:cond delay="0"/>
                                  </p:stCondLst>
                                  <p:childTnLst>
                                    <p:set>
                                      <p:cBhvr>
                                        <p:cTn id="71" dur="1" fill="hold">
                                          <p:stCondLst>
                                            <p:cond delay="0"/>
                                          </p:stCondLst>
                                        </p:cTn>
                                        <p:tgtEl>
                                          <p:spTgt spid="6162"/>
                                        </p:tgtEl>
                                        <p:attrNameLst>
                                          <p:attrName>style.visibility</p:attrName>
                                        </p:attrNameLst>
                                      </p:cBhvr>
                                      <p:to>
                                        <p:strVal val="visible"/>
                                      </p:to>
                                    </p:set>
                                    <p:anim calcmode="lin" valueType="num">
                                      <p:cBhvr>
                                        <p:cTn id="72" dur="500" fill="hold"/>
                                        <p:tgtEl>
                                          <p:spTgt spid="6162"/>
                                        </p:tgtEl>
                                        <p:attrNameLst>
                                          <p:attrName>ppt_w</p:attrName>
                                        </p:attrNameLst>
                                      </p:cBhvr>
                                      <p:tavLst>
                                        <p:tav tm="0">
                                          <p:val>
                                            <p:fltVal val="0"/>
                                          </p:val>
                                        </p:tav>
                                        <p:tav tm="100000">
                                          <p:val>
                                            <p:strVal val="#ppt_w"/>
                                          </p:val>
                                        </p:tav>
                                      </p:tavLst>
                                    </p:anim>
                                    <p:anim calcmode="lin" valueType="num">
                                      <p:cBhvr>
                                        <p:cTn id="73" dur="500" fill="hold"/>
                                        <p:tgtEl>
                                          <p:spTgt spid="6162"/>
                                        </p:tgtEl>
                                        <p:attrNameLst>
                                          <p:attrName>ppt_h</p:attrName>
                                        </p:attrNameLst>
                                      </p:cBhvr>
                                      <p:tavLst>
                                        <p:tav tm="0">
                                          <p:val>
                                            <p:fltVal val="0"/>
                                          </p:val>
                                        </p:tav>
                                        <p:tav tm="100000">
                                          <p:val>
                                            <p:strVal val="#ppt_h"/>
                                          </p:val>
                                        </p:tav>
                                      </p:tavLst>
                                    </p:anim>
                                    <p:animEffect transition="in" filter="fade">
                                      <p:cBhvr>
                                        <p:cTn id="74"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956</Words>
  <Application>Microsoft Office PowerPoint</Application>
  <PresentationFormat>Prezentácia na obrazovke (4:3)</PresentationFormat>
  <Paragraphs>132</Paragraphs>
  <Slides>15</Slides>
  <Notes>0</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Motív Office</vt:lpstr>
      <vt:lpstr>ÚVAHA vs výklad</vt:lpstr>
      <vt:lpstr>NAČO MI TO JE  :-))</vt:lpstr>
      <vt:lpstr>Prezentácia programu PowerPoint</vt:lpstr>
      <vt:lpstr>Čo už o úvahe vieme (?):</vt:lpstr>
      <vt:lpstr>Prezentácia programu PowerPoint</vt:lpstr>
      <vt:lpstr>Kompozícia úvahy:</vt:lpstr>
      <vt:lpstr>JAZYKOVÉ PROSTRIEDKY</vt:lpstr>
      <vt:lpstr>Prezentácia programu PowerPoint</vt:lpstr>
      <vt:lpstr>SPOLOČNÉ  ZNAKY</vt:lpstr>
      <vt:lpstr>ODLIŠNÉ ZNAKY – kompozícia</vt:lpstr>
      <vt:lpstr>ODLIŠNÉ ZNAKY - lexikálne</vt:lpstr>
      <vt:lpstr>ODLIŠNÉ ZNAKY - morfologické</vt:lpstr>
      <vt:lpstr>ODLIŠNÉ ZNAKY</vt:lpstr>
      <vt:lpstr>NEODÚVAJTE SA!</vt:lpstr>
      <vt:lpstr>Zdroje: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ÚVAHA</dc:title>
  <dc:creator>iva</dc:creator>
  <cp:lastModifiedBy>uholbus</cp:lastModifiedBy>
  <cp:revision>22</cp:revision>
  <dcterms:created xsi:type="dcterms:W3CDTF">2011-10-25T20:39:31Z</dcterms:created>
  <dcterms:modified xsi:type="dcterms:W3CDTF">2015-03-12T06:21:49Z</dcterms:modified>
</cp:coreProperties>
</file>