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F0CB71-B6F7-432B-94D7-B4CBB4D60DA8}" type="datetimeFigureOut">
              <a:rPr lang="sk-SK" smtClean="0"/>
              <a:pPr/>
              <a:t>24. 11. 2015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3FC4A1-02BA-4628-9766-467A51C2208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Veľká epická próza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Román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Spoločenský r.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Námet autorova súčasnosť,</a:t>
            </a:r>
          </a:p>
          <a:p>
            <a:r>
              <a:rPr lang="sk-SK" dirty="0" smtClean="0"/>
              <a:t>Tradičný </a:t>
            </a:r>
            <a:r>
              <a:rPr lang="sk-SK" dirty="0" err="1" smtClean="0"/>
              <a:t>balzacovský</a:t>
            </a:r>
            <a:r>
              <a:rPr lang="sk-SK" dirty="0" smtClean="0"/>
              <a:t> román:</a:t>
            </a:r>
          </a:p>
          <a:p>
            <a:r>
              <a:rPr lang="sk-SK" dirty="0" smtClean="0"/>
              <a:t>Obsah: obraz spoločenských vrstiev vo F. v istej dobe, pokrytecká morálka spoločnosti.</a:t>
            </a:r>
          </a:p>
          <a:p>
            <a:r>
              <a:rPr lang="sk-SK" dirty="0" smtClean="0"/>
              <a:t>Prostredie – vplyv na vývoj postavy</a:t>
            </a:r>
          </a:p>
          <a:p>
            <a:r>
              <a:rPr lang="sk-SK" dirty="0" smtClean="0"/>
              <a:t>Forma/kompozícia tzv. </a:t>
            </a:r>
            <a:r>
              <a:rPr lang="sk-SK" b="1" dirty="0" smtClean="0"/>
              <a:t>metóda padajúceho balvana(</a:t>
            </a:r>
            <a:r>
              <a:rPr lang="sk-SK" dirty="0" err="1" smtClean="0"/>
              <a:t>dhší</a:t>
            </a:r>
            <a:r>
              <a:rPr lang="sk-SK" dirty="0" smtClean="0"/>
              <a:t> úvod/expozícia, zápletka, kríza, peripetia, rozuzlenie.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Psychologický r.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Skúmanie vnútorného života postáv, nie sledovanie vonkajších udalostí. </a:t>
            </a:r>
          </a:p>
          <a:p>
            <a:r>
              <a:rPr lang="sk-SK" dirty="0" smtClean="0"/>
              <a:t>Zakladateľ: </a:t>
            </a:r>
            <a:r>
              <a:rPr lang="sk-SK" dirty="0" err="1" smtClean="0"/>
              <a:t>Dostojevskij</a:t>
            </a:r>
            <a:endParaRPr lang="sk-SK" dirty="0" smtClean="0"/>
          </a:p>
          <a:p>
            <a:pPr fontAlgn="base"/>
            <a:r>
              <a:rPr lang="sk-SK" b="1" dirty="0" smtClean="0"/>
              <a:t>Román rieka</a:t>
            </a:r>
            <a:r>
              <a:rPr lang="sk-SK" dirty="0" smtClean="0"/>
              <a:t>: </a:t>
            </a:r>
            <a:r>
              <a:rPr lang="sk-SK" dirty="0"/>
              <a:t>ide o rozsiahly román, chýba dramatický konflikt, je opísaný celý život hlavnej postavy, hlavná dejová línia je poprepletaná s mnohými ďalšími epizódami a osudmi vedľajších postáv (ako prítoky rieky)</a:t>
            </a:r>
          </a:p>
          <a:p>
            <a:pPr fontAlgn="base"/>
            <a:r>
              <a:rPr lang="sk-SK" dirty="0"/>
              <a:t>Ján Krištof , Očarená duša (</a:t>
            </a:r>
            <a:r>
              <a:rPr lang="sk-SK" dirty="0" err="1"/>
              <a:t>Romain</a:t>
            </a:r>
            <a:r>
              <a:rPr lang="sk-SK" dirty="0"/>
              <a:t> </a:t>
            </a:r>
            <a:r>
              <a:rPr lang="sk-SK" dirty="0" err="1"/>
              <a:t>Rolland</a:t>
            </a:r>
            <a:r>
              <a:rPr lang="sk-SK" dirty="0"/>
              <a:t>)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20. storočie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Západoeurópske </a:t>
            </a:r>
            <a:r>
              <a:rPr lang="sk-SK" dirty="0" err="1" smtClean="0"/>
              <a:t>lit</a:t>
            </a:r>
            <a:r>
              <a:rPr lang="sk-SK" dirty="0" smtClean="0"/>
              <a:t>. R. neposkytuje dosť možností na vyjadrenie reality a duševného sveta, r. sa dostáva do krízy.</a:t>
            </a:r>
          </a:p>
          <a:p>
            <a:r>
              <a:rPr lang="sk-SK" dirty="0" smtClean="0"/>
              <a:t>Zobraziť človeka pomocou novej epiky.</a:t>
            </a:r>
          </a:p>
          <a:p>
            <a:r>
              <a:rPr lang="sk-SK" dirty="0" smtClean="0"/>
              <a:t>Antiromán/nový román – odmieta fabulu, tradičnú kompozíciu, epického hrdinu, vyzdvihuje dialógy, odmietajú v. monológ. </a:t>
            </a:r>
          </a:p>
          <a:p>
            <a:r>
              <a:rPr lang="sk-SK" dirty="0" smtClean="0"/>
              <a:t>ALEN ROB GRIJE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Kompozičné postupy v e. diele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/>
              <a:t>Kronikársky/chronologický postup</a:t>
            </a:r>
          </a:p>
          <a:p>
            <a:r>
              <a:rPr lang="sk-SK" dirty="0" smtClean="0"/>
              <a:t>Časová postupnosť – Chrám Matky Božej...</a:t>
            </a:r>
          </a:p>
          <a:p>
            <a:r>
              <a:rPr lang="sk-SK" b="1" dirty="0" smtClean="0"/>
              <a:t>Retrospektívny /spätný p.</a:t>
            </a:r>
          </a:p>
          <a:p>
            <a:r>
              <a:rPr lang="sk-SK" dirty="0" smtClean="0"/>
              <a:t>Podá sa výsledok deja, vysvetlia sa príčiny</a:t>
            </a:r>
          </a:p>
          <a:p>
            <a:r>
              <a:rPr lang="sk-SK" b="1" dirty="0" smtClean="0"/>
              <a:t>Reťazový/nadväzujúci p.</a:t>
            </a:r>
          </a:p>
          <a:p>
            <a:r>
              <a:rPr lang="sk-SK" dirty="0" smtClean="0"/>
              <a:t>Udalosti nadväzujú a sú spojené jednou postavou – Dômyselný rytier...</a:t>
            </a:r>
          </a:p>
          <a:p>
            <a:r>
              <a:rPr lang="sk-SK" b="1" dirty="0" smtClean="0"/>
              <a:t>Paralelný </a:t>
            </a:r>
            <a:r>
              <a:rPr lang="sk-SK" dirty="0" smtClean="0"/>
              <a:t> 2 alebo viac dejových línií (Anna </a:t>
            </a:r>
            <a:r>
              <a:rPr lang="sk-SK" dirty="0" err="1" smtClean="0"/>
              <a:t>Karenina</a:t>
            </a:r>
            <a:r>
              <a:rPr lang="sk-SK" dirty="0" smtClean="0"/>
              <a:t>.)</a:t>
            </a:r>
            <a:endParaRPr lang="sk-SK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konfliktov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b="1" dirty="0" smtClean="0"/>
              <a:t>Interpersonálny: </a:t>
            </a:r>
            <a:r>
              <a:rPr lang="sk-SK" dirty="0" smtClean="0"/>
              <a:t>k. s inou postavou (</a:t>
            </a:r>
            <a:r>
              <a:rPr lang="sk-SK" dirty="0" err="1" smtClean="0"/>
              <a:t>medziľ.v</a:t>
            </a:r>
            <a:r>
              <a:rPr lang="sk-SK" dirty="0" smtClean="0"/>
              <a:t>.)</a:t>
            </a:r>
          </a:p>
          <a:p>
            <a:r>
              <a:rPr lang="sk-SK" b="1" dirty="0" smtClean="0"/>
              <a:t>Spoločenský:</a:t>
            </a:r>
            <a:r>
              <a:rPr lang="sk-SK" dirty="0" smtClean="0"/>
              <a:t> konflikt so spoločnosťou</a:t>
            </a:r>
          </a:p>
          <a:p>
            <a:r>
              <a:rPr lang="sk-SK" b="1" dirty="0" smtClean="0"/>
              <a:t>Osobný: </a:t>
            </a:r>
            <a:r>
              <a:rPr lang="sk-SK" dirty="0" smtClean="0"/>
              <a:t>postava sa dostáva do konfliktu sama </a:t>
            </a:r>
            <a:r>
              <a:rPr lang="sk-SK" smtClean="0"/>
              <a:t>so sebou.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Neveršovaná epika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Román – predstaviteľ veľkého epického žánru sa pokladá za hlavného reprezentanta novodobej epiky. </a:t>
            </a:r>
          </a:p>
          <a:p>
            <a:r>
              <a:rPr lang="sk-SK" dirty="0" smtClean="0"/>
              <a:t>Zobrazuje široký okruh života, v dlhšom časovom rozpätí.</a:t>
            </a:r>
          </a:p>
          <a:p>
            <a:r>
              <a:rPr lang="sk-SK" dirty="0" smtClean="0"/>
              <a:t>Má veľký rozsah – hlavný vonkajší znak.</a:t>
            </a:r>
          </a:p>
          <a:p>
            <a:r>
              <a:rPr lang="sk-SK" dirty="0" smtClean="0"/>
              <a:t>Tvorí knihu, niekedy aj viac kníh (</a:t>
            </a:r>
            <a:r>
              <a:rPr lang="sk-SK" dirty="0" err="1" smtClean="0"/>
              <a:t>dilógia</a:t>
            </a:r>
            <a:r>
              <a:rPr lang="sk-SK" dirty="0" smtClean="0"/>
              <a:t>, trilógia, </a:t>
            </a:r>
            <a:r>
              <a:rPr lang="sk-SK" dirty="0" err="1" smtClean="0"/>
              <a:t>tetralógia</a:t>
            </a:r>
            <a:r>
              <a:rPr lang="sk-SK" dirty="0" smtClean="0"/>
              <a:t>, </a:t>
            </a:r>
            <a:r>
              <a:rPr lang="sk-SK" dirty="0" err="1" smtClean="0"/>
              <a:t>pentalógia</a:t>
            </a:r>
            <a:r>
              <a:rPr lang="sk-SK" dirty="0" smtClean="0"/>
              <a:t>, románové cykly.) Obsiahle r. zobrazenie významnej etapy vo vývine spoločnosti sa nazýva </a:t>
            </a:r>
            <a:r>
              <a:rPr lang="sk-SK" b="1" dirty="0" smtClean="0"/>
              <a:t>epopeja.  (Vojna a mier).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Zobrazuje komplikovanosť ľudského života.</a:t>
            </a:r>
          </a:p>
          <a:p>
            <a:r>
              <a:rPr lang="sk-SK" dirty="0" smtClean="0"/>
              <a:t>Veľmi zložitý útvar/žáner.</a:t>
            </a:r>
          </a:p>
          <a:p>
            <a:r>
              <a:rPr lang="sk-SK" dirty="0" smtClean="0"/>
              <a:t>Využíva všetky tri zobrazovacie postupy: epický, lyrický i dramatický. </a:t>
            </a:r>
          </a:p>
          <a:p>
            <a:r>
              <a:rPr lang="sk-SK" dirty="0" smtClean="0"/>
              <a:t>Epický postup je základný.</a:t>
            </a:r>
          </a:p>
          <a:p>
            <a:r>
              <a:rPr lang="sk-SK" dirty="0" smtClean="0"/>
              <a:t>Lyrický postup sa využíva pri zobrazovaní pocitov postáv, pri opisoch, úvahách...</a:t>
            </a:r>
          </a:p>
          <a:p>
            <a:r>
              <a:rPr lang="sk-SK" dirty="0" smtClean="0"/>
              <a:t>Dramatický p. sa využíva v dialógoch.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Veľmi dôležitá je kategória rozprávača.</a:t>
            </a:r>
          </a:p>
          <a:p>
            <a:r>
              <a:rPr lang="sk-SK" dirty="0" smtClean="0"/>
              <a:t>S kategóriou r. súvisí aj dej románu – rozprávanie udalostí. Autor necháva postavy konať , hovoriť, myslieť i cítiť.</a:t>
            </a:r>
          </a:p>
          <a:p>
            <a:r>
              <a:rPr lang="sk-SK" dirty="0" smtClean="0"/>
              <a:t>Dej tvorí množstvo udalostí, ktoré sa dotýkajú mnohých ľudí. Výnimkou sú psychologické r., v ktorých sa autor ponára do duše jednej postavy. Časť  zobrazovaných udalostí tvorí hlavnú dejovú líniu r.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Hl. dejová línia sleduje hlavné postavy, na udalostiach vedľajšej dejovej línie sa zúčastňujú v. postavy. </a:t>
            </a:r>
          </a:p>
          <a:p>
            <a:r>
              <a:rPr lang="sk-SK" dirty="0" smtClean="0"/>
              <a:t>Základom je konflikt, (tento narastá a vrcholí.)</a:t>
            </a:r>
          </a:p>
          <a:p>
            <a:r>
              <a:rPr lang="sk-SK" dirty="0" smtClean="0"/>
              <a:t>Usporiadanie všetkých zložiek románu sa nazýva kompozícia. </a:t>
            </a:r>
          </a:p>
          <a:p>
            <a:r>
              <a:rPr lang="sk-SK" dirty="0" smtClean="0"/>
              <a:t>Z tematického hľadiska sa r. začleňujú do r. kategórií.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Druhy románov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Dobrodružný,</a:t>
            </a:r>
          </a:p>
          <a:p>
            <a:r>
              <a:rPr lang="sk-SK" dirty="0" smtClean="0"/>
              <a:t>Detektívny,</a:t>
            </a:r>
          </a:p>
          <a:p>
            <a:r>
              <a:rPr lang="sk-SK" dirty="0" smtClean="0"/>
              <a:t>Historický,</a:t>
            </a:r>
          </a:p>
          <a:p>
            <a:r>
              <a:rPr lang="sk-SK" dirty="0" err="1" smtClean="0"/>
              <a:t>Vedecko-fantastcký</a:t>
            </a:r>
            <a:r>
              <a:rPr lang="sk-SK" dirty="0" smtClean="0"/>
              <a:t>, </a:t>
            </a:r>
          </a:p>
          <a:p>
            <a:r>
              <a:rPr lang="sk-SK" dirty="0" smtClean="0"/>
              <a:t>Psychologický,</a:t>
            </a:r>
          </a:p>
          <a:p>
            <a:r>
              <a:rPr lang="sk-SK" dirty="0" smtClean="0"/>
              <a:t>Spoločenský, </a:t>
            </a:r>
          </a:p>
          <a:p>
            <a:r>
              <a:rPr lang="sk-SK" dirty="0" smtClean="0"/>
              <a:t>Životopisný, </a:t>
            </a:r>
          </a:p>
          <a:p>
            <a:r>
              <a:rPr lang="sk-SK" dirty="0" smtClean="0"/>
              <a:t>Autobiografický,</a:t>
            </a:r>
          </a:p>
          <a:p>
            <a:r>
              <a:rPr lang="sk-SK" dirty="0" smtClean="0"/>
              <a:t>cestopisný,</a:t>
            </a:r>
          </a:p>
          <a:p>
            <a:r>
              <a:rPr lang="sk-SK" dirty="0" smtClean="0"/>
              <a:t>pikareskný,</a:t>
            </a:r>
          </a:p>
          <a:p>
            <a:r>
              <a:rPr lang="sk-SK" dirty="0" smtClean="0"/>
              <a:t>Dievčenský, gotický, </a:t>
            </a:r>
            <a:r>
              <a:rPr lang="sk-SK" dirty="0" smtClean="0"/>
              <a:t>hororový</a:t>
            </a:r>
            <a:r>
              <a:rPr lang="sk-SK" dirty="0" smtClean="0"/>
              <a:t>, generačný...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Genéza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R. prešiel zložitým vývinom, preto ťažko môžeme hovoriť o absolútnych znakoch.</a:t>
            </a:r>
          </a:p>
          <a:p>
            <a:r>
              <a:rPr lang="sk-SK" dirty="0" smtClean="0"/>
              <a:t>Pôvod slova nachádzame vo F., kde sa týmto pomenovaním označovali spočiatku akékoľvek diela napísané ľ. jazykom (</a:t>
            </a:r>
            <a:r>
              <a:rPr lang="sk-SK" dirty="0" err="1" smtClean="0"/>
              <a:t>lingua</a:t>
            </a:r>
            <a:r>
              <a:rPr lang="sk-SK" dirty="0" smtClean="0"/>
              <a:t> </a:t>
            </a:r>
            <a:r>
              <a:rPr lang="sk-SK" dirty="0" err="1" smtClean="0"/>
              <a:t>romana</a:t>
            </a:r>
            <a:r>
              <a:rPr lang="sk-SK" dirty="0" smtClean="0"/>
              <a:t>), teda nie po latinsky. V 13. – 15. storočí sa týmto názvom označovali epické diela tzv. rytierske r., ktoré však neboli románmi v dnešnom zmysle slova. Boli to veršované epické útvary.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Skutočný román má svoj pôvod v drobných epických útvaroch (poviedkach, novelách), ktoré vznikli v T. od 14. storočia. </a:t>
            </a:r>
          </a:p>
          <a:p>
            <a:r>
              <a:rPr lang="sk-SK" dirty="0" smtClean="0"/>
              <a:t>Dôležitým stupňom vo vývine je tzv. </a:t>
            </a:r>
            <a:r>
              <a:rPr lang="sk-SK" b="1" dirty="0" smtClean="0"/>
              <a:t>pikareskný r. </a:t>
            </a:r>
            <a:r>
              <a:rPr lang="sk-SK" dirty="0" smtClean="0"/>
              <a:t>, ktorý vznikol v 16. a 17. storočí. Ústrednou postavou bol veselý tulák – </a:t>
            </a:r>
            <a:r>
              <a:rPr lang="sk-SK" dirty="0" err="1" smtClean="0"/>
              <a:t>pikaro</a:t>
            </a:r>
            <a:r>
              <a:rPr lang="sk-SK" dirty="0" smtClean="0"/>
              <a:t>, šibal, pohybujúci sa z miesta na miesto. (</a:t>
            </a:r>
            <a:r>
              <a:rPr lang="sk-SK" dirty="0" err="1" smtClean="0"/>
              <a:t>Cervantes</a:t>
            </a:r>
            <a:r>
              <a:rPr lang="sk-SK" dirty="0" smtClean="0"/>
              <a:t>, DEFOA),</a:t>
            </a:r>
          </a:p>
          <a:p>
            <a:r>
              <a:rPr lang="sk-SK" dirty="0" smtClean="0"/>
              <a:t>18. storočie: vznikajú prvé psychologické romány.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19. storočie – obdobie romantizmu – vzniká historický román ( dej z minulosti, postavy môžu byť vymyslené alebo sú to historické postavy. Zakladateľom je </a:t>
            </a:r>
            <a:r>
              <a:rPr lang="sk-SK" b="1" dirty="0" err="1" smtClean="0"/>
              <a:t>Walter</a:t>
            </a:r>
            <a:r>
              <a:rPr lang="sk-SK" b="1" dirty="0" smtClean="0"/>
              <a:t> </a:t>
            </a:r>
            <a:r>
              <a:rPr lang="sk-SK" b="1" dirty="0" err="1" smtClean="0"/>
              <a:t>Scott</a:t>
            </a:r>
            <a:r>
              <a:rPr lang="sk-SK" b="1" dirty="0" smtClean="0"/>
              <a:t>. </a:t>
            </a:r>
          </a:p>
          <a:p>
            <a:r>
              <a:rPr lang="sk-SK" b="1" dirty="0" smtClean="0"/>
              <a:t>Gotický </a:t>
            </a:r>
            <a:r>
              <a:rPr lang="sk-SK" dirty="0" smtClean="0"/>
              <a:t>alebo </a:t>
            </a:r>
            <a:r>
              <a:rPr lang="sk-SK" b="1" dirty="0" smtClean="0"/>
              <a:t>hororový r. </a:t>
            </a:r>
            <a:r>
              <a:rPr lang="sk-SK" dirty="0" smtClean="0"/>
              <a:t> Vznikol v A. – spája prvky hororu a rytierskeho románu. (</a:t>
            </a:r>
            <a:r>
              <a:rPr lang="sk-SK" dirty="0" err="1" smtClean="0"/>
              <a:t>Drakula</a:t>
            </a:r>
            <a:r>
              <a:rPr lang="sk-SK" dirty="0" smtClean="0"/>
              <a:t>, </a:t>
            </a:r>
            <a:r>
              <a:rPr lang="sk-SK" dirty="0" err="1" smtClean="0"/>
              <a:t>Frankenstein</a:t>
            </a:r>
            <a:r>
              <a:rPr lang="sk-SK" dirty="0" smtClean="0"/>
              <a:t>...)</a:t>
            </a:r>
          </a:p>
          <a:p>
            <a:r>
              <a:rPr lang="sk-SK" dirty="0" smtClean="0"/>
              <a:t>2. pol. 19. stor. </a:t>
            </a:r>
            <a:r>
              <a:rPr lang="sk-SK" b="1" dirty="0" smtClean="0"/>
              <a:t>spoločenský/sociálny r.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684</Words>
  <Application>Microsoft Office PowerPoint</Application>
  <PresentationFormat>Prezentácia na obrazovke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Arkáda</vt:lpstr>
      <vt:lpstr>Veľká epická próza</vt:lpstr>
      <vt:lpstr>Neveršovaná epika</vt:lpstr>
      <vt:lpstr>Snímka 3</vt:lpstr>
      <vt:lpstr>Snímka 4</vt:lpstr>
      <vt:lpstr>Snímka 5</vt:lpstr>
      <vt:lpstr>Druhy románov</vt:lpstr>
      <vt:lpstr>Genéza</vt:lpstr>
      <vt:lpstr>Snímka 8</vt:lpstr>
      <vt:lpstr>Snímka 9</vt:lpstr>
      <vt:lpstr>Spoločenský r.</vt:lpstr>
      <vt:lpstr>Psychologický r.</vt:lpstr>
      <vt:lpstr>20. storočie</vt:lpstr>
      <vt:lpstr>Kompozičné postupy v e. diele</vt:lpstr>
      <vt:lpstr>Typy konfliktov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Veľká epická próza</dc:title>
  <dc:creator>eawynka</dc:creator>
  <cp:lastModifiedBy>eawynka</cp:lastModifiedBy>
  <cp:revision>9</cp:revision>
  <dcterms:created xsi:type="dcterms:W3CDTF">2015-11-18T16:46:06Z</dcterms:created>
  <dcterms:modified xsi:type="dcterms:W3CDTF">2015-11-24T18:23:02Z</dcterms:modified>
</cp:coreProperties>
</file>