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8" r:id="rId2"/>
    <p:sldId id="256" r:id="rId3"/>
    <p:sldId id="262" r:id="rId4"/>
    <p:sldId id="268" r:id="rId5"/>
    <p:sldId id="269" r:id="rId6"/>
    <p:sldId id="270" r:id="rId7"/>
    <p:sldId id="257" r:id="rId8"/>
    <p:sldId id="259" r:id="rId9"/>
    <p:sldId id="267" r:id="rId10"/>
    <p:sldId id="265" r:id="rId11"/>
    <p:sldId id="266" r:id="rId12"/>
    <p:sldId id="263" r:id="rId13"/>
    <p:sldId id="264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CB39-A8C3-4967-8968-F9A2AC765605}" type="datetimeFigureOut">
              <a:rPr lang="sk-SK" smtClean="0"/>
              <a:pPr/>
              <a:t>23. 11. 2015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EE98B3-676D-423C-9AC0-004983D33E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CB39-A8C3-4967-8968-F9A2AC765605}" type="datetimeFigureOut">
              <a:rPr lang="sk-SK" smtClean="0"/>
              <a:pPr/>
              <a:t>23. 11. 2015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98B3-676D-423C-9AC0-004983D33E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CB39-A8C3-4967-8968-F9A2AC765605}" type="datetimeFigureOut">
              <a:rPr lang="sk-SK" smtClean="0"/>
              <a:pPr/>
              <a:t>23. 11. 2015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98B3-676D-423C-9AC0-004983D33E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CB39-A8C3-4967-8968-F9A2AC765605}" type="datetimeFigureOut">
              <a:rPr lang="sk-SK" smtClean="0"/>
              <a:pPr/>
              <a:t>23. 11. 2015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EE98B3-676D-423C-9AC0-004983D33E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CB39-A8C3-4967-8968-F9A2AC765605}" type="datetimeFigureOut">
              <a:rPr lang="sk-SK" smtClean="0"/>
              <a:pPr/>
              <a:t>23. 11. 2015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98B3-676D-423C-9AC0-004983D33E3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CB39-A8C3-4967-8968-F9A2AC765605}" type="datetimeFigureOut">
              <a:rPr lang="sk-SK" smtClean="0"/>
              <a:pPr/>
              <a:t>23. 11. 2015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98B3-676D-423C-9AC0-004983D33E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CB39-A8C3-4967-8968-F9A2AC765605}" type="datetimeFigureOut">
              <a:rPr lang="sk-SK" smtClean="0"/>
              <a:pPr/>
              <a:t>23. 11. 2015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EE98B3-676D-423C-9AC0-004983D33E3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CB39-A8C3-4967-8968-F9A2AC765605}" type="datetimeFigureOut">
              <a:rPr lang="sk-SK" smtClean="0"/>
              <a:pPr/>
              <a:t>23. 11. 2015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98B3-676D-423C-9AC0-004983D33E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CB39-A8C3-4967-8968-F9A2AC765605}" type="datetimeFigureOut">
              <a:rPr lang="sk-SK" smtClean="0"/>
              <a:pPr/>
              <a:t>23. 11. 2015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98B3-676D-423C-9AC0-004983D33E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CB39-A8C3-4967-8968-F9A2AC765605}" type="datetimeFigureOut">
              <a:rPr lang="sk-SK" smtClean="0"/>
              <a:pPr/>
              <a:t>23. 11. 2015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98B3-676D-423C-9AC0-004983D33E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CB39-A8C3-4967-8968-F9A2AC765605}" type="datetimeFigureOut">
              <a:rPr lang="sk-SK" smtClean="0"/>
              <a:pPr/>
              <a:t>23. 11. 2015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98B3-676D-423C-9AC0-004983D33E3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D1CB39-A8C3-4967-8968-F9A2AC765605}" type="datetimeFigureOut">
              <a:rPr lang="sk-SK" smtClean="0"/>
              <a:pPr/>
              <a:t>23. 11. 2015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EE98B3-676D-423C-9AC0-004983D33E3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0aLYPtFJJ0" TargetMode="External"/><Relationship Id="rId2" Type="http://schemas.openxmlformats.org/officeDocument/2006/relationships/hyperlink" Target="http://www.youtube.com/watch?v=5KCse2zSzI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HFVjTo23Znk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Samo_Chalupka_sig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/>
          </a:blip>
          <a:stretch>
            <a:fillRect/>
          </a:stretch>
        </p:blipFill>
        <p:spPr>
          <a:xfrm>
            <a:off x="5652120" y="5474424"/>
            <a:ext cx="3491880" cy="1383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210146"/>
          </a:xfrm>
        </p:spPr>
        <p:txBody>
          <a:bodyPr>
            <a:normAutofit/>
          </a:bodyPr>
          <a:lstStyle/>
          <a:p>
            <a:r>
              <a:rPr lang="sk-SK" sz="2800" i="1" dirty="0" smtClean="0">
                <a:solidFill>
                  <a:schemeClr val="tx1"/>
                </a:solidFill>
                <a:latin typeface="Bookman Old Style" pitchFamily="18" charset="0"/>
              </a:rPr>
              <a:t> „Pravde žil som, krivdu bil som - verne národ môj ľúbil som.“</a:t>
            </a:r>
            <a:endParaRPr lang="sk-SK" sz="28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124744"/>
            <a:ext cx="4176464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sz="3200" dirty="0" smtClean="0">
                <a:solidFill>
                  <a:schemeClr val="tx1"/>
                </a:solidFill>
                <a:latin typeface="Ravie" pitchFamily="82" charset="0"/>
              </a:rPr>
              <a:t>SAMO</a:t>
            </a:r>
          </a:p>
          <a:p>
            <a:pPr>
              <a:buNone/>
            </a:pPr>
            <a:r>
              <a:rPr lang="sk-SK" sz="3200" dirty="0" smtClean="0">
                <a:solidFill>
                  <a:schemeClr val="tx1"/>
                </a:solidFill>
                <a:latin typeface="Ravie" pitchFamily="82" charset="0"/>
              </a:rPr>
              <a:t> CHALUPKA</a:t>
            </a:r>
          </a:p>
          <a:p>
            <a:pPr>
              <a:buNone/>
            </a:pPr>
            <a:endParaRPr lang="sk-SK" sz="3200" dirty="0">
              <a:solidFill>
                <a:schemeClr val="tx1"/>
              </a:solidFill>
              <a:latin typeface="Ravie" pitchFamily="82" charset="0"/>
            </a:endParaRPr>
          </a:p>
          <a:p>
            <a:pPr>
              <a:buNone/>
            </a:pPr>
            <a:r>
              <a:rPr lang="sk-SK" sz="1700" dirty="0" smtClean="0">
                <a:solidFill>
                  <a:schemeClr val="tx1"/>
                </a:solidFill>
                <a:latin typeface="Ravie" pitchFamily="82" charset="0"/>
              </a:rPr>
              <a:t>* 27. 2. 1812, Horná Lehota</a:t>
            </a:r>
          </a:p>
          <a:p>
            <a:pPr>
              <a:buNone/>
            </a:pPr>
            <a:r>
              <a:rPr lang="sk-SK" sz="1700" dirty="0" smtClean="0">
                <a:solidFill>
                  <a:schemeClr val="tx1"/>
                </a:solidFill>
                <a:latin typeface="Ravie" pitchFamily="82" charset="0"/>
              </a:rPr>
              <a:t>† 19.5. 1883, Horná Lehota</a:t>
            </a:r>
            <a:endParaRPr lang="sk-SK" sz="1700" dirty="0">
              <a:solidFill>
                <a:schemeClr val="tx1"/>
              </a:solidFill>
              <a:latin typeface="Ravie" pitchFamily="82" charset="0"/>
            </a:endParaRPr>
          </a:p>
        </p:txBody>
      </p:sp>
      <p:pic>
        <p:nvPicPr>
          <p:cNvPr id="4" name="Obrázok 3" descr="230px-Samo_Chalup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980728"/>
            <a:ext cx="3744416" cy="4574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260648"/>
            <a:ext cx="8587680" cy="581947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k-SK" sz="2200" u="sng" dirty="0" smtClean="0">
                <a:solidFill>
                  <a:schemeClr val="tx1"/>
                </a:solidFill>
                <a:latin typeface="Comic Sans MS" pitchFamily="66" charset="0"/>
              </a:rPr>
              <a:t>Literárny druh </a:t>
            </a:r>
            <a:r>
              <a:rPr lang="sk-SK" sz="2200" dirty="0" smtClean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sk-SK" sz="2200" b="1" dirty="0" smtClean="0">
                <a:solidFill>
                  <a:schemeClr val="tx1"/>
                </a:solidFill>
                <a:latin typeface="Comic Sans MS" pitchFamily="66" charset="0"/>
              </a:rPr>
              <a:t>Epika</a:t>
            </a:r>
          </a:p>
          <a:p>
            <a:pPr>
              <a:buNone/>
            </a:pPr>
            <a:r>
              <a:rPr lang="sk-SK" sz="2200" u="sng" dirty="0" smtClean="0">
                <a:solidFill>
                  <a:schemeClr val="tx1"/>
                </a:solidFill>
                <a:latin typeface="Comic Sans MS" pitchFamily="66" charset="0"/>
              </a:rPr>
              <a:t>Literárna forma (útvar</a:t>
            </a:r>
            <a:r>
              <a:rPr lang="sk-SK" sz="2200" dirty="0" smtClean="0">
                <a:solidFill>
                  <a:schemeClr val="tx1"/>
                </a:solidFill>
                <a:latin typeface="Comic Sans MS" pitchFamily="66" charset="0"/>
              </a:rPr>
              <a:t>): </a:t>
            </a:r>
            <a:r>
              <a:rPr lang="sk-SK" sz="2200" b="1" dirty="0" smtClean="0">
                <a:solidFill>
                  <a:schemeClr val="tx1"/>
                </a:solidFill>
                <a:latin typeface="Comic Sans MS" pitchFamily="66" charset="0"/>
              </a:rPr>
              <a:t>Poézia</a:t>
            </a:r>
          </a:p>
          <a:p>
            <a:pPr>
              <a:buNone/>
            </a:pPr>
            <a:r>
              <a:rPr lang="sk-SK" sz="2200" u="sng" dirty="0" smtClean="0">
                <a:solidFill>
                  <a:schemeClr val="tx1"/>
                </a:solidFill>
                <a:latin typeface="Comic Sans MS" pitchFamily="66" charset="0"/>
              </a:rPr>
              <a:t>Literárny žáner</a:t>
            </a:r>
            <a:r>
              <a:rPr lang="sk-SK" sz="2200" dirty="0" smtClean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sk-SK" sz="2200" b="1" dirty="0" smtClean="0">
                <a:solidFill>
                  <a:schemeClr val="tx1"/>
                </a:solidFill>
                <a:latin typeface="Comic Sans MS" pitchFamily="66" charset="0"/>
              </a:rPr>
              <a:t>Hrdinská lyricko-epická báseň</a:t>
            </a:r>
          </a:p>
          <a:p>
            <a:pPr>
              <a:buNone/>
            </a:pPr>
            <a:endParaRPr lang="sk-SK" sz="2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sz="2200" u="sng" dirty="0" smtClean="0">
                <a:solidFill>
                  <a:schemeClr val="tx1"/>
                </a:solidFill>
                <a:latin typeface="Comic Sans MS" pitchFamily="66" charset="0"/>
              </a:rPr>
              <a:t>Téma</a:t>
            </a:r>
            <a:r>
              <a:rPr lang="sk-SK" sz="2200" dirty="0" smtClean="0">
                <a:solidFill>
                  <a:schemeClr val="tx1"/>
                </a:solidFill>
                <a:latin typeface="Comic Sans MS" pitchFamily="66" charset="0"/>
              </a:rPr>
              <a:t>:  Statočný boj slovanských junákov za slobodu   </a:t>
            </a:r>
          </a:p>
          <a:p>
            <a:pPr>
              <a:buNone/>
            </a:pPr>
            <a:r>
              <a:rPr lang="sk-SK" sz="2200" dirty="0" smtClean="0">
                <a:solidFill>
                  <a:schemeClr val="tx1"/>
                </a:solidFill>
                <a:latin typeface="Comic Sans MS" pitchFamily="66" charset="0"/>
              </a:rPr>
              <a:t>            svojej vlasti  proti omnoho  početnejšiemu  </a:t>
            </a:r>
          </a:p>
          <a:p>
            <a:pPr>
              <a:buNone/>
            </a:pPr>
            <a:r>
              <a:rPr lang="sk-SK" sz="2200" dirty="0" smtClean="0">
                <a:solidFill>
                  <a:schemeClr val="tx1"/>
                </a:solidFill>
                <a:latin typeface="Comic Sans MS" pitchFamily="66" charset="0"/>
              </a:rPr>
              <a:t>            rímskemu vojsku</a:t>
            </a:r>
          </a:p>
          <a:p>
            <a:pPr>
              <a:buNone/>
            </a:pPr>
            <a:r>
              <a:rPr lang="sk-SK" sz="2200" u="sng" dirty="0" smtClean="0">
                <a:solidFill>
                  <a:schemeClr val="tx1"/>
                </a:solidFill>
                <a:latin typeface="Comic Sans MS" pitchFamily="66" charset="0"/>
              </a:rPr>
              <a:t>Idea</a:t>
            </a:r>
            <a:r>
              <a:rPr lang="sk-SK" sz="2200" dirty="0" smtClean="0">
                <a:solidFill>
                  <a:schemeClr val="tx1"/>
                </a:solidFill>
                <a:latin typeface="Comic Sans MS" pitchFamily="66" charset="0"/>
              </a:rPr>
              <a:t>:   Bojovať za slobodu svojho národa  a radšej  </a:t>
            </a:r>
          </a:p>
          <a:p>
            <a:pPr>
              <a:buNone/>
            </a:pPr>
            <a:r>
              <a:rPr lang="sk-SK" sz="2200" dirty="0" smtClean="0">
                <a:solidFill>
                  <a:schemeClr val="tx1"/>
                </a:solidFill>
                <a:latin typeface="Comic Sans MS" pitchFamily="66" charset="0"/>
              </a:rPr>
              <a:t>            zomrieť ako žiť v otroctve</a:t>
            </a:r>
            <a:r>
              <a:rPr lang="sk-SK" sz="2200" dirty="0" smtClean="0">
                <a:latin typeface="Comic Sans MS" pitchFamily="66" charset="0"/>
              </a:rPr>
              <a:t>  </a:t>
            </a:r>
          </a:p>
          <a:p>
            <a:pPr>
              <a:buNone/>
            </a:pPr>
            <a:r>
              <a:rPr lang="sk-SK" sz="2200" u="sng" dirty="0" smtClean="0">
                <a:solidFill>
                  <a:schemeClr val="tx1"/>
                </a:solidFill>
                <a:latin typeface="Comic Sans MS" pitchFamily="66" charset="0"/>
              </a:rPr>
              <a:t>Hlavné postavy</a:t>
            </a:r>
            <a:r>
              <a:rPr lang="sk-SK" sz="2200" dirty="0" smtClean="0">
                <a:solidFill>
                  <a:schemeClr val="tx1"/>
                </a:solidFill>
                <a:latin typeface="Comic Sans MS" pitchFamily="66" charset="0"/>
              </a:rPr>
              <a:t>:  rímsky cár </a:t>
            </a:r>
          </a:p>
          <a:p>
            <a:pPr>
              <a:buNone/>
            </a:pPr>
            <a:r>
              <a:rPr lang="sk-SK" sz="2200" dirty="0" smtClean="0">
                <a:solidFill>
                  <a:schemeClr val="tx1"/>
                </a:solidFill>
                <a:latin typeface="Comic Sans MS" pitchFamily="66" charset="0"/>
              </a:rPr>
              <a:t>                         slovanská družina – kolektívny  hrdina </a:t>
            </a:r>
          </a:p>
          <a:p>
            <a:pPr>
              <a:buNone/>
            </a:pPr>
            <a:r>
              <a:rPr lang="sk-SK" sz="2200" u="sng" dirty="0" smtClean="0">
                <a:solidFill>
                  <a:schemeClr val="tx1"/>
                </a:solidFill>
                <a:latin typeface="Comic Sans MS" pitchFamily="66" charset="0"/>
              </a:rPr>
              <a:t>Charakteristika hlavných postáv</a:t>
            </a:r>
            <a:r>
              <a:rPr lang="sk-SK" sz="2200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</a:p>
          <a:p>
            <a:pPr>
              <a:buNone/>
            </a:pPr>
            <a:r>
              <a:rPr lang="sk-SK" sz="2200" dirty="0" smtClean="0">
                <a:solidFill>
                  <a:schemeClr val="tx1"/>
                </a:solidFill>
                <a:latin typeface="Comic Sans MS" pitchFamily="66" charset="0"/>
              </a:rPr>
              <a:t>Slovania : mierumilovní, pohostinní, rovnosť medzi ľuďmi a sloboda</a:t>
            </a:r>
          </a:p>
          <a:p>
            <a:pPr>
              <a:buNone/>
            </a:pPr>
            <a:r>
              <a:rPr lang="sk-SK" sz="2200" dirty="0" smtClean="0">
                <a:solidFill>
                  <a:schemeClr val="tx1"/>
                </a:solidFill>
                <a:latin typeface="Comic Sans MS" pitchFamily="66" charset="0"/>
              </a:rPr>
              <a:t>Rimania : krutí, panovační, chcú zvíťaziť za každú cenu</a:t>
            </a:r>
          </a:p>
          <a:p>
            <a:pPr>
              <a:buNone/>
            </a:pPr>
            <a:r>
              <a:rPr lang="sk-SK" sz="2600" dirty="0" smtClean="0">
                <a:solidFill>
                  <a:schemeClr val="tx1"/>
                </a:solidFill>
                <a:latin typeface="Comic Sans MS" pitchFamily="66" charset="0"/>
              </a:rPr>
              <a:t>                    </a:t>
            </a:r>
            <a:endParaRPr lang="sk-SK" sz="26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404664"/>
            <a:ext cx="8515672" cy="5675461"/>
          </a:xfrm>
        </p:spPr>
        <p:txBody>
          <a:bodyPr/>
          <a:lstStyle/>
          <a:p>
            <a:pPr>
              <a:buNone/>
            </a:pPr>
            <a:r>
              <a:rPr lang="sk-SK" sz="2000" u="sng" dirty="0" smtClean="0">
                <a:solidFill>
                  <a:schemeClr val="tx1"/>
                </a:solidFill>
                <a:latin typeface="Comic Sans MS" pitchFamily="66" charset="0"/>
              </a:rPr>
              <a:t>Kompozícia: 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 - sylabický prozodický systém 13-slabičný verš            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                    - rým: združený  ( </a:t>
            </a:r>
            <a:r>
              <a:rPr lang="sk-SK" sz="2000" dirty="0" err="1" smtClean="0">
                <a:solidFill>
                  <a:schemeClr val="tx1"/>
                </a:solidFill>
                <a:latin typeface="Comic Sans MS" pitchFamily="66" charset="0"/>
              </a:rPr>
              <a:t>aabb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sk-SK" sz="2000" dirty="0" smtClean="0">
                <a:solidFill>
                  <a:schemeClr val="tx1"/>
                </a:solidFill>
              </a:rPr>
              <a:t>)  </a:t>
            </a:r>
          </a:p>
          <a:p>
            <a:pPr>
              <a:buNone/>
            </a:pPr>
            <a:r>
              <a:rPr lang="sk-SK" sz="2000" u="sng" dirty="0" smtClean="0">
                <a:solidFill>
                  <a:schemeClr val="tx1"/>
                </a:solidFill>
                <a:latin typeface="Comic Sans MS" pitchFamily="66" charset="0"/>
              </a:rPr>
              <a:t>Obrazné prostriedky: 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    - personifikácia : veky svedčia, </a:t>
            </a:r>
            <a:r>
              <a:rPr lang="pl-PL" sz="2000" dirty="0" smtClean="0">
                <a:solidFill>
                  <a:schemeClr val="tx1"/>
                </a:solidFill>
                <a:latin typeface="Comic Sans MS" pitchFamily="66" charset="0"/>
              </a:rPr>
              <a:t>... volajú do zbroje, zúri boj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- metafora : svieti pevný hrad, rozovrela tá krv slovanská divoko,  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                       veľkým citom srdcia im zahrali, duša ohňom splápolala</a:t>
            </a:r>
            <a:b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- symboly : orol, vatra = sloboda, </a:t>
            </a:r>
            <a:r>
              <a:rPr lang="sk-SK" sz="2000" dirty="0" err="1" smtClean="0">
                <a:solidFill>
                  <a:schemeClr val="tx1"/>
                </a:solidFill>
                <a:latin typeface="Comic Sans MS" pitchFamily="66" charset="0"/>
              </a:rPr>
              <a:t>orli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= slovenskí bojovníci</a:t>
            </a:r>
            <a:b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- epiteton : zo stolca zlatého, šíra voda, valný Dunaj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    - prirovnanie: rastom sú ako jedle, pevní ani skala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    - básnická otázka: Azda tých padlých </a:t>
            </a:r>
            <a:r>
              <a:rPr lang="sk-SK" sz="2000" dirty="0" err="1" smtClean="0">
                <a:solidFill>
                  <a:schemeClr val="tx1"/>
                </a:solidFill>
                <a:latin typeface="Comic Sans MS" pitchFamily="66" charset="0"/>
              </a:rPr>
              <a:t>Slovenov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sa bojí?</a:t>
            </a:r>
            <a:b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- epizeuxa : „A ty, mor ho! – hoj, mor ho! “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                      </a:t>
            </a:r>
            <a:r>
              <a:rPr lang="sk-SK" sz="2000" dirty="0" err="1" smtClean="0">
                <a:solidFill>
                  <a:schemeClr val="tx1"/>
                </a:solidFill>
                <a:latin typeface="Comic Sans MS" pitchFamily="66" charset="0"/>
              </a:rPr>
              <a:t>Hriema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pyšný cár, </a:t>
            </a:r>
            <a:r>
              <a:rPr lang="sk-SK" sz="2000" dirty="0" err="1" smtClean="0">
                <a:solidFill>
                  <a:schemeClr val="tx1"/>
                </a:solidFill>
                <a:latin typeface="Comic Sans MS" pitchFamily="66" charset="0"/>
              </a:rPr>
              <a:t>hriema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zo stolca zlatého</a:t>
            </a:r>
            <a:b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sk-SK" sz="2000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260648"/>
            <a:ext cx="8812088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i="1" dirty="0" smtClean="0">
                <a:solidFill>
                  <a:schemeClr val="tx1"/>
                </a:solidFill>
                <a:latin typeface="Comic Sans MS" pitchFamily="66" charset="0"/>
              </a:rPr>
              <a:t>PRÁCA S TEXTOM (hľadaj v texte):</a:t>
            </a:r>
            <a:endParaRPr lang="sk-SK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1. Nájdi v básni opis slovanských junákov.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2. Mierumilovnosť ako aj pohostinnosť slovanského ľudu nájdeme v slovách.....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3. Túžbu po rovnosti medzi ľuďmi a slobode človeka vyjadril </a:t>
            </a:r>
            <a:r>
              <a:rPr lang="sk-SK" sz="2000" dirty="0" err="1" smtClean="0">
                <a:solidFill>
                  <a:schemeClr val="tx1"/>
                </a:solidFill>
                <a:latin typeface="Comic Sans MS" pitchFamily="66" charset="0"/>
              </a:rPr>
              <a:t>Chalupka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jednoznačne .....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4. Protikladom hrdinstva a nebojácnosti je rímsky cisár, ktorého </a:t>
            </a:r>
            <a:r>
              <a:rPr lang="sk-SK" sz="2000" dirty="0" err="1" smtClean="0">
                <a:solidFill>
                  <a:schemeClr val="tx1"/>
                </a:solidFill>
                <a:latin typeface="Comic Sans MS" pitchFamily="66" charset="0"/>
              </a:rPr>
              <a:t>Chalupka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zachytáva ako zotročovateľa iných národov. Jeho pýchu a túžbu vládnuť celému svetu vyjadril slovami .....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5.  Zbabelosť sa prejavila v okamihu, keď sa slovenskí junáci vrhli na rímske vojsko....</a:t>
            </a:r>
          </a:p>
          <a:p>
            <a:pPr>
              <a:buNone/>
            </a:pPr>
            <a:r>
              <a:rPr lang="sk-SK" sz="3600" dirty="0" smtClean="0">
                <a:solidFill>
                  <a:schemeClr val="tx1"/>
                </a:solidFill>
                <a:latin typeface="Comic Sans MS" pitchFamily="66" charset="0"/>
                <a:sym typeface="Webdings"/>
              </a:rPr>
              <a:t></a:t>
            </a:r>
            <a:endParaRPr lang="sk-SK" sz="36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Vypočuj si 3 prevedenia básne 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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  <a:hlinkClick r:id="rId2"/>
              </a:rPr>
              <a:t>http://www.youtube.com/watch?v=5KCse2zSzII</a:t>
            </a:r>
            <a:endParaRPr lang="sk-SK" sz="2000" dirty="0" smtClean="0">
              <a:solidFill>
                <a:schemeClr val="tx1"/>
              </a:solidFill>
              <a:latin typeface="Comic Sans MS" pitchFamily="66" charset="0"/>
              <a:sym typeface="Wingdings" pitchFamily="2" charset="2"/>
            </a:endParaRP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  <a:hlinkClick r:id="rId3"/>
              </a:rPr>
              <a:t>http://www.youtube.com/watch?v=b0aLYPtFJJ0</a:t>
            </a:r>
            <a:endParaRPr lang="sk-SK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  <a:hlinkClick r:id="rId4"/>
              </a:rPr>
              <a:t>http://www.youtube.com/watch?v=HFVjTo23Znk</a:t>
            </a:r>
            <a:endParaRPr lang="sk-SK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332656"/>
            <a:ext cx="8587680" cy="6120680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sz="2400" u="sng" dirty="0" smtClean="0">
                <a:solidFill>
                  <a:schemeClr val="tx1"/>
                </a:solidFill>
                <a:latin typeface="Comic Sans MS" pitchFamily="66" charset="0"/>
              </a:rPr>
              <a:t>Ďakujem za pozornosť </a:t>
            </a:r>
            <a:r>
              <a:rPr lang="sk-SK" sz="2400" u="sng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</a:t>
            </a:r>
          </a:p>
          <a:p>
            <a:pPr>
              <a:buNone/>
            </a:pPr>
            <a:endParaRPr lang="sk-SK" sz="2000" dirty="0" smtClean="0">
              <a:solidFill>
                <a:schemeClr val="tx1"/>
              </a:solidFill>
              <a:latin typeface="Comic Sans MS" pitchFamily="66" charset="0"/>
              <a:sym typeface="Wingdings" pitchFamily="2" charset="2"/>
            </a:endParaRPr>
          </a:p>
          <a:p>
            <a:pPr>
              <a:buNone/>
            </a:pPr>
            <a:endParaRPr lang="sk-SK" sz="2000" dirty="0" smtClean="0">
              <a:solidFill>
                <a:schemeClr val="tx1"/>
              </a:solidFill>
              <a:latin typeface="Comic Sans MS" pitchFamily="66" charset="0"/>
              <a:sym typeface="Wingdings" pitchFamily="2" charset="2"/>
            </a:endParaRP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Spracovala: Mgr. Oľga Vojtaššáková, ZŠ s MŠ J.Vojtaššáka Zákamenné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</a:t>
            </a:r>
          </a:p>
          <a:p>
            <a:pPr>
              <a:buNone/>
            </a:pPr>
            <a:endParaRPr lang="sk-SK" sz="2000" dirty="0" smtClean="0">
              <a:solidFill>
                <a:schemeClr val="tx1"/>
              </a:solidFill>
              <a:latin typeface="Comic Sans MS" pitchFamily="66" charset="0"/>
              <a:sym typeface="Wingdings" pitchFamily="2" charset="2"/>
            </a:endParaRPr>
          </a:p>
          <a:p>
            <a:pPr>
              <a:buNone/>
            </a:pPr>
            <a:endParaRPr lang="sk-SK" sz="2000" dirty="0" smtClean="0">
              <a:solidFill>
                <a:schemeClr val="tx1"/>
              </a:solidFill>
              <a:latin typeface="Comic Sans MS" pitchFamily="66" charset="0"/>
              <a:sym typeface="Wingdings" pitchFamily="2" charset="2"/>
            </a:endParaRPr>
          </a:p>
          <a:p>
            <a:pPr>
              <a:buNone/>
            </a:pPr>
            <a:endParaRPr lang="sk-SK" sz="2000" dirty="0" smtClean="0">
              <a:solidFill>
                <a:schemeClr val="tx1"/>
              </a:solidFill>
              <a:latin typeface="Comic Sans MS" pitchFamily="66" charset="0"/>
              <a:sym typeface="Wingdings" pitchFamily="2" charset="2"/>
            </a:endParaRPr>
          </a:p>
          <a:p>
            <a:pPr>
              <a:buNone/>
            </a:pPr>
            <a:endParaRPr lang="sk-SK" sz="2000" dirty="0" smtClean="0">
              <a:solidFill>
                <a:schemeClr val="tx1"/>
              </a:solidFill>
              <a:latin typeface="Comic Sans MS" pitchFamily="66" charset="0"/>
              <a:sym typeface="Wingdings" pitchFamily="2" charset="2"/>
            </a:endParaRPr>
          </a:p>
          <a:p>
            <a:pPr>
              <a:buNone/>
            </a:pPr>
            <a:endParaRPr lang="sk-SK" sz="2000" dirty="0" smtClean="0">
              <a:solidFill>
                <a:schemeClr val="tx1"/>
              </a:solidFill>
              <a:latin typeface="Comic Sans MS" pitchFamily="66" charset="0"/>
              <a:sym typeface="Wingdings" pitchFamily="2" charset="2"/>
            </a:endParaRPr>
          </a:p>
          <a:p>
            <a:pPr>
              <a:buNone/>
            </a:pPr>
            <a:endParaRPr lang="sk-SK" sz="2000" dirty="0" smtClean="0">
              <a:solidFill>
                <a:schemeClr val="tx1"/>
              </a:solidFill>
              <a:latin typeface="Comic Sans MS" pitchFamily="66" charset="0"/>
              <a:sym typeface="Wingdings" pitchFamily="2" charset="2"/>
            </a:endParaRPr>
          </a:p>
          <a:p>
            <a:pPr>
              <a:buNone/>
            </a:pPr>
            <a:endParaRPr lang="sk-SK" sz="2000" dirty="0" smtClean="0">
              <a:solidFill>
                <a:schemeClr val="tx1"/>
              </a:solidFill>
              <a:latin typeface="Comic Sans MS" pitchFamily="66" charset="0"/>
              <a:sym typeface="Wingdings" pitchFamily="2" charset="2"/>
            </a:endParaRP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Zdroje: Literatúra pre 8.ročník ZŠ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            Zlatý fond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            internet</a:t>
            </a:r>
            <a:endParaRPr lang="sk-SK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Obrázok 3" descr="slnecn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420888"/>
            <a:ext cx="3151110" cy="28990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504055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200" dirty="0" smtClean="0">
                <a:latin typeface="Ravie" pitchFamily="82" charset="0"/>
              </a:rPr>
              <a:t>ZO </a:t>
            </a:r>
            <a:r>
              <a:rPr lang="sk-SK" sz="3200" dirty="0" err="1" smtClean="0">
                <a:latin typeface="Ravie" pitchFamily="82" charset="0"/>
              </a:rPr>
              <a:t>žIVOTA</a:t>
            </a:r>
            <a:endParaRPr lang="sk-SK" sz="3200" dirty="0">
              <a:latin typeface="Ravie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640960" cy="5544616"/>
          </a:xfrm>
        </p:spPr>
        <p:txBody>
          <a:bodyPr>
            <a:normAutofit/>
          </a:bodyPr>
          <a:lstStyle/>
          <a:p>
            <a:pPr algn="just"/>
            <a:r>
              <a:rPr lang="sk-SK" dirty="0" smtClean="0">
                <a:solidFill>
                  <a:schemeClr val="tx1"/>
                </a:solidFill>
                <a:latin typeface="Comic Sans MS" pitchFamily="66" charset="0"/>
                <a:sym typeface="Webdings"/>
              </a:rPr>
              <a:t> 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Jeden z najstarších štúrovských básnikov a </a:t>
            </a:r>
            <a:r>
              <a:rPr lang="sk-SK" sz="2000" b="1" dirty="0" smtClean="0">
                <a:solidFill>
                  <a:schemeClr val="tx1"/>
                </a:solidFill>
                <a:latin typeface="Comic Sans MS" pitchFamily="66" charset="0"/>
              </a:rPr>
              <a:t>najľudovejší slovenský básnik - 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študoval slovanské dejiny a ľudovú epiku, zbieral slovenské ľudové povesti a piesne</a:t>
            </a:r>
            <a:r>
              <a:rPr lang="sk-SK" sz="2000" dirty="0" smtClean="0">
                <a:latin typeface="Comic Sans MS" pitchFamily="66" charset="0"/>
              </a:rPr>
              <a:t>. 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Predstaviteľ </a:t>
            </a:r>
            <a:r>
              <a:rPr lang="sk-SK" sz="2000" b="1" dirty="0" smtClean="0">
                <a:solidFill>
                  <a:schemeClr val="tx1"/>
                </a:solidFill>
                <a:latin typeface="Comic Sans MS" pitchFamily="66" charset="0"/>
              </a:rPr>
              <a:t>literárneho romantizmu.</a:t>
            </a:r>
          </a:p>
          <a:p>
            <a:pPr algn="just"/>
            <a:r>
              <a:rPr lang="sk-SK" dirty="0" smtClean="0">
                <a:solidFill>
                  <a:schemeClr val="tx1"/>
                </a:solidFill>
                <a:latin typeface="Comic Sans MS" pitchFamily="66" charset="0"/>
                <a:sym typeface="Webdings"/>
              </a:rPr>
              <a:t>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  <a:sym typeface="Webdings"/>
              </a:rPr>
              <a:t> 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Bol mladším bratom Jána </a:t>
            </a:r>
            <a:r>
              <a:rPr lang="sk-SK" sz="2000" dirty="0" err="1" smtClean="0">
                <a:solidFill>
                  <a:schemeClr val="tx1"/>
                </a:solidFill>
                <a:latin typeface="Comic Sans MS" pitchFamily="66" charset="0"/>
              </a:rPr>
              <a:t>Chalupku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- prvého významného autora veselohier, v ktorých zosmiešňoval zaostalosť malomešťanov a odcudzoval odrodilstvo. </a:t>
            </a:r>
          </a:p>
          <a:p>
            <a:pPr algn="just"/>
            <a:r>
              <a:rPr lang="sk-SK" dirty="0" smtClean="0">
                <a:solidFill>
                  <a:schemeClr val="tx1"/>
                </a:solidFill>
                <a:latin typeface="Comic Sans MS" pitchFamily="66" charset="0"/>
                <a:sym typeface="Webdings"/>
              </a:rPr>
              <a:t>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  <a:sym typeface="Webdings"/>
              </a:rPr>
              <a:t> 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Študoval na lýceu v Kežmarku a v Bratislave, kde bol jedným zo zakladateľov  študentského spolku  </a:t>
            </a:r>
            <a:r>
              <a:rPr lang="sk-SK" sz="2000" b="1" dirty="0" smtClean="0">
                <a:solidFill>
                  <a:schemeClr val="tx1"/>
                </a:solidFill>
                <a:latin typeface="Comic Sans MS" pitchFamily="66" charset="0"/>
              </a:rPr>
              <a:t>Česko-slovanská  spoločnosť.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just"/>
            <a:r>
              <a:rPr lang="sk-SK" dirty="0" smtClean="0">
                <a:solidFill>
                  <a:schemeClr val="tx1"/>
                </a:solidFill>
                <a:latin typeface="Comic Sans MS" pitchFamily="66" charset="0"/>
                <a:sym typeface="Webdings"/>
              </a:rPr>
              <a:t>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  <a:sym typeface="Webdings"/>
              </a:rPr>
              <a:t> 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Absolvoval evanjelickú teologickú fakultu vo Viedni. Od r. 1840 pôsobil v Hornej Lehote ako evanjelický farár, kde zotrval až do svojej smrti 10. mája 1883.</a:t>
            </a:r>
          </a:p>
          <a:p>
            <a:pPr algn="just"/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sk-SK" dirty="0" smtClean="0">
                <a:solidFill>
                  <a:schemeClr val="tx1"/>
                </a:solidFill>
                <a:latin typeface="Comic Sans MS" pitchFamily="66" charset="0"/>
                <a:sym typeface="Webdings"/>
              </a:rPr>
              <a:t>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  <a:sym typeface="Webdings"/>
              </a:rPr>
              <a:t> 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Bol členom spolkov </a:t>
            </a:r>
            <a:r>
              <a:rPr lang="sk-SK" sz="2000" b="1" dirty="0" smtClean="0">
                <a:solidFill>
                  <a:schemeClr val="tx1"/>
                </a:solidFill>
                <a:latin typeface="Comic Sans MS" pitchFamily="66" charset="0"/>
              </a:rPr>
              <a:t>Vzájomnosť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a </a:t>
            </a:r>
            <a:r>
              <a:rPr lang="sk-SK" sz="2000" b="1" dirty="0" err="1" smtClean="0">
                <a:solidFill>
                  <a:schemeClr val="tx1"/>
                </a:solidFill>
                <a:latin typeface="Comic Sans MS" pitchFamily="66" charset="0"/>
              </a:rPr>
              <a:t>Tatrín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. Stál pri vzniku </a:t>
            </a:r>
            <a:r>
              <a:rPr lang="sk-SK" sz="2000" b="1" dirty="0" smtClean="0">
                <a:solidFill>
                  <a:schemeClr val="tx1"/>
                </a:solidFill>
                <a:latin typeface="Comic Sans MS" pitchFamily="66" charset="0"/>
              </a:rPr>
              <a:t>Matice slovenskej 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a bol spoluautorom </a:t>
            </a:r>
            <a:r>
              <a:rPr lang="sk-SK" sz="2000" b="1" dirty="0" smtClean="0">
                <a:solidFill>
                  <a:schemeClr val="tx1"/>
                </a:solidFill>
                <a:latin typeface="Comic Sans MS" pitchFamily="66" charset="0"/>
              </a:rPr>
              <a:t>Memoranda slovenského národa.</a:t>
            </a:r>
          </a:p>
          <a:p>
            <a:pPr algn="just">
              <a:buFont typeface="Webdings"/>
              <a:buChar char="ë"/>
            </a:pPr>
            <a:endParaRPr lang="sk-SK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sk-SK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2646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  <a:sym typeface="Webdings"/>
              </a:rPr>
              <a:t>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  <a:sym typeface="Webdings"/>
              </a:rPr>
              <a:t> 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Členovia spoločnosti sa nevenovali len literatúre, ale zaujímali sa i o dejiny, osud národov a ich zápas za slobodu. Preto sa po vypuknutí povstania poľskej šľachty v roku 1830 proti cárskej nadvláde vydal do Poľska ako dobrovoľník. V</a:t>
            </a:r>
            <a:r>
              <a:rPr lang="sk-SK" sz="200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nasledujúcom roku bol zranený v bojoch pri Haliči. Po rokoch v básni </a:t>
            </a:r>
            <a:r>
              <a:rPr lang="sk-SK" sz="2000" b="1" dirty="0" err="1" smtClean="0">
                <a:solidFill>
                  <a:schemeClr val="tx1"/>
                </a:solidFill>
                <a:latin typeface="Comic Sans MS" pitchFamily="66" charset="0"/>
              </a:rPr>
              <a:t>Všeslav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nazval toto povstanie  ...</a:t>
            </a:r>
            <a:r>
              <a:rPr lang="sk-SK" sz="2000" i="1" dirty="0" smtClean="0">
                <a:solidFill>
                  <a:schemeClr val="tx1"/>
                </a:solidFill>
                <a:latin typeface="Comic Sans MS" pitchFamily="66" charset="0"/>
              </a:rPr>
              <a:t>„nešťastnou vojnou“, záhubou slovanskej slobody, keď bojoval brat proti bratovi..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  <a:sym typeface="Webdings"/>
              </a:rPr>
              <a:t>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  <a:sym typeface="Webdings"/>
              </a:rPr>
              <a:t> 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Pred svojím skonom požiadal,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    aby na jeho náhrobok dali vyryť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    dvojveršie z jeho diela </a:t>
            </a:r>
            <a:r>
              <a:rPr lang="sk-SK" sz="2000" b="1" dirty="0" err="1" smtClean="0">
                <a:solidFill>
                  <a:schemeClr val="tx1"/>
                </a:solidFill>
                <a:latin typeface="Comic Sans MS" pitchFamily="66" charset="0"/>
              </a:rPr>
              <a:t>Branko</a:t>
            </a:r>
            <a:r>
              <a:rPr lang="sk-SK" sz="2000" b="1" i="1" dirty="0" smtClean="0">
                <a:solidFill>
                  <a:schemeClr val="tx1"/>
                </a:solidFill>
                <a:latin typeface="Comic Sans MS" pitchFamily="66" charset="0"/>
              </a:rPr>
              <a:t>: </a:t>
            </a:r>
          </a:p>
          <a:p>
            <a:pPr>
              <a:buNone/>
            </a:pPr>
            <a:r>
              <a:rPr lang="sk-SK" sz="2000" b="1" i="1" dirty="0" smtClean="0">
                <a:solidFill>
                  <a:schemeClr val="tx1"/>
                </a:solidFill>
                <a:latin typeface="Comic Sans MS" pitchFamily="66" charset="0"/>
              </a:rPr>
              <a:t>   </a:t>
            </a:r>
            <a:r>
              <a:rPr lang="sk-SK" sz="2000" b="1" dirty="0" smtClean="0">
                <a:solidFill>
                  <a:schemeClr val="tx1"/>
                </a:solidFill>
                <a:latin typeface="Comic Sans MS" pitchFamily="66" charset="0"/>
              </a:rPr>
              <a:t>„Pravde žil som, krivdu bil som- </a:t>
            </a:r>
          </a:p>
          <a:p>
            <a:pPr>
              <a:buNone/>
            </a:pPr>
            <a:r>
              <a:rPr lang="sk-SK" sz="2000" b="1" dirty="0" smtClean="0">
                <a:solidFill>
                  <a:schemeClr val="tx1"/>
                </a:solidFill>
                <a:latin typeface="Comic Sans MS" pitchFamily="66" charset="0"/>
              </a:rPr>
              <a:t>   - verne národ môj ľúbil som."</a:t>
            </a:r>
          </a:p>
          <a:p>
            <a:endParaRPr lang="sk-SK" dirty="0"/>
          </a:p>
        </p:txBody>
      </p:sp>
      <p:pic>
        <p:nvPicPr>
          <p:cNvPr id="4" name="Obrázok 3" descr="02_samo-chalupka-hro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028" y="2420888"/>
            <a:ext cx="430588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88640"/>
            <a:ext cx="8812088" cy="648072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sk-SK" sz="2000" dirty="0" smtClean="0">
              <a:latin typeface="Comic Sans MS" pitchFamily="66" charset="0"/>
            </a:endParaRPr>
          </a:p>
          <a:p>
            <a:pPr algn="just">
              <a:buNone/>
            </a:pPr>
            <a:endParaRPr lang="sk-SK" sz="2000" dirty="0" smtClean="0">
              <a:latin typeface="Comic Sans MS" pitchFamily="66" charset="0"/>
            </a:endParaRPr>
          </a:p>
          <a:p>
            <a:pPr algn="just">
              <a:buNone/>
            </a:pPr>
            <a:endParaRPr lang="sk-SK" sz="2000" dirty="0" smtClean="0">
              <a:latin typeface="Comic Sans MS" pitchFamily="66" charset="0"/>
            </a:endParaRPr>
          </a:p>
          <a:p>
            <a:pPr algn="just">
              <a:buNone/>
            </a:pPr>
            <a:endParaRPr lang="sk-SK" sz="2000" dirty="0" smtClean="0">
              <a:latin typeface="Comic Sans MS" pitchFamily="66" charset="0"/>
            </a:endParaRPr>
          </a:p>
          <a:p>
            <a:pPr algn="just">
              <a:buNone/>
            </a:pPr>
            <a:endParaRPr lang="sk-SK" sz="2000" dirty="0" smtClean="0">
              <a:latin typeface="Comic Sans MS" pitchFamily="66" charset="0"/>
            </a:endParaRPr>
          </a:p>
          <a:p>
            <a:pPr algn="just">
              <a:buNone/>
            </a:pPr>
            <a:endParaRPr lang="sk-SK" sz="2000" dirty="0" smtClean="0">
              <a:latin typeface="Comic Sans MS" pitchFamily="66" charset="0"/>
            </a:endParaRPr>
          </a:p>
          <a:p>
            <a:pPr algn="just">
              <a:buNone/>
            </a:pPr>
            <a:endParaRPr lang="sk-SK" sz="2000" dirty="0" smtClean="0">
              <a:latin typeface="Comic Sans MS" pitchFamily="66" charset="0"/>
            </a:endParaRPr>
          </a:p>
          <a:p>
            <a:pPr algn="just">
              <a:buNone/>
            </a:pPr>
            <a:endParaRPr lang="sk-SK" sz="2000" dirty="0" smtClean="0">
              <a:latin typeface="Comic Sans MS" pitchFamily="66" charset="0"/>
            </a:endParaRPr>
          </a:p>
          <a:p>
            <a:pPr algn="just">
              <a:buNone/>
            </a:pPr>
            <a:endParaRPr lang="sk-SK" sz="2000" dirty="0" smtClean="0">
              <a:latin typeface="Comic Sans MS" pitchFamily="66" charset="0"/>
            </a:endParaRPr>
          </a:p>
          <a:p>
            <a:pPr algn="just">
              <a:buNone/>
            </a:pPr>
            <a:endParaRPr lang="sk-SK" sz="20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Na najstaršom fotografickom zachytení obrazu (</a:t>
            </a:r>
            <a:r>
              <a:rPr lang="sk-SK" sz="2000" dirty="0" err="1" smtClean="0">
                <a:solidFill>
                  <a:schemeClr val="tx1"/>
                </a:solidFill>
                <a:latin typeface="Comic Sans MS" pitchFamily="66" charset="0"/>
              </a:rPr>
              <a:t>dagerotypia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)  sú</a:t>
            </a:r>
          </a:p>
          <a:p>
            <a:pPr algn="ctr"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významní slovenskí dejatelia- </a:t>
            </a:r>
            <a:r>
              <a:rPr lang="sk-SK" sz="2000" b="1" dirty="0" smtClean="0">
                <a:solidFill>
                  <a:schemeClr val="tx1"/>
                </a:solidFill>
                <a:latin typeface="Comic Sans MS" pitchFamily="66" charset="0"/>
              </a:rPr>
              <a:t>štúrovci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. Ide o vôbec jedinú ich spoločnú</a:t>
            </a:r>
          </a:p>
          <a:p>
            <a:pPr algn="ctr"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známu fotografiu. Je z roku 1849.Túto vzácnu snímku vlastní Slovenská</a:t>
            </a:r>
          </a:p>
          <a:p>
            <a:pPr algn="ctr"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n</a:t>
            </a:r>
            <a:r>
              <a:rPr lang="sk-SK" sz="2000" smtClean="0">
                <a:solidFill>
                  <a:schemeClr val="tx1"/>
                </a:solidFill>
                <a:latin typeface="Comic Sans MS" pitchFamily="66" charset="0"/>
              </a:rPr>
              <a:t>árodná 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knižnica v Martine a má historicky nevyčísliteľnú hodnotu. </a:t>
            </a:r>
          </a:p>
          <a:p>
            <a:pPr algn="just">
              <a:buNone/>
            </a:pPr>
            <a:endParaRPr lang="sk-SK" sz="16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sk-SK" sz="1600" dirty="0" smtClean="0">
                <a:solidFill>
                  <a:schemeClr val="tx1"/>
                </a:solidFill>
                <a:latin typeface="Comic Sans MS" pitchFamily="66" charset="0"/>
              </a:rPr>
              <a:t>(Na obrázku stojaci zľava: Adam Kardoš, </a:t>
            </a:r>
            <a:r>
              <a:rPr lang="sk-SK" sz="1600" b="1" dirty="0" smtClean="0">
                <a:solidFill>
                  <a:schemeClr val="tx1"/>
                </a:solidFill>
                <a:latin typeface="Comic Sans MS" pitchFamily="66" charset="0"/>
              </a:rPr>
              <a:t>Samo </a:t>
            </a:r>
            <a:r>
              <a:rPr lang="sk-SK" sz="1600" b="1" dirty="0" err="1" smtClean="0">
                <a:solidFill>
                  <a:schemeClr val="tx1"/>
                </a:solidFill>
                <a:latin typeface="Comic Sans MS" pitchFamily="66" charset="0"/>
              </a:rPr>
              <a:t>Chalupka</a:t>
            </a:r>
            <a:r>
              <a:rPr lang="sk-SK" sz="1600" dirty="0" smtClean="0">
                <a:solidFill>
                  <a:schemeClr val="tx1"/>
                </a:solidFill>
                <a:latin typeface="Comic Sans MS" pitchFamily="66" charset="0"/>
              </a:rPr>
              <a:t>, Daniel </a:t>
            </a:r>
            <a:r>
              <a:rPr lang="sk-SK" sz="1600" dirty="0" err="1" smtClean="0">
                <a:solidFill>
                  <a:schemeClr val="tx1"/>
                </a:solidFill>
                <a:latin typeface="Comic Sans MS" pitchFamily="66" charset="0"/>
              </a:rPr>
              <a:t>Lichard</a:t>
            </a:r>
            <a:r>
              <a:rPr lang="sk-SK" sz="1600" dirty="0" smtClean="0">
                <a:solidFill>
                  <a:schemeClr val="tx1"/>
                </a:solidFill>
                <a:latin typeface="Comic Sans MS" pitchFamily="66" charset="0"/>
              </a:rPr>
              <a:t>, Michal M.</a:t>
            </a:r>
          </a:p>
          <a:p>
            <a:pPr algn="just">
              <a:buNone/>
            </a:pPr>
            <a:r>
              <a:rPr lang="sk-SK" sz="1600" dirty="0" err="1" smtClean="0">
                <a:solidFill>
                  <a:schemeClr val="tx1"/>
                </a:solidFill>
                <a:latin typeface="Comic Sans MS" pitchFamily="66" charset="0"/>
              </a:rPr>
              <a:t>Hodža</a:t>
            </a:r>
            <a:r>
              <a:rPr lang="sk-SK" sz="1600" dirty="0" smtClean="0">
                <a:solidFill>
                  <a:schemeClr val="tx1"/>
                </a:solidFill>
                <a:latin typeface="Comic Sans MS" pitchFamily="66" charset="0"/>
              </a:rPr>
              <a:t>, Ľudovít Štúr, Jozef M. </a:t>
            </a:r>
            <a:r>
              <a:rPr lang="sk-SK" sz="1600" dirty="0" err="1" smtClean="0">
                <a:solidFill>
                  <a:schemeClr val="tx1"/>
                </a:solidFill>
                <a:latin typeface="Comic Sans MS" pitchFamily="66" charset="0"/>
              </a:rPr>
              <a:t>Hurban</a:t>
            </a:r>
            <a:r>
              <a:rPr lang="sk-SK" sz="1600" dirty="0" smtClean="0">
                <a:solidFill>
                  <a:schemeClr val="tx1"/>
                </a:solidFill>
                <a:latin typeface="Comic Sans MS" pitchFamily="66" charset="0"/>
              </a:rPr>
              <a:t>, Jaroslav </a:t>
            </a:r>
            <a:r>
              <a:rPr lang="sk-SK" sz="1600" dirty="0" err="1" smtClean="0">
                <a:solidFill>
                  <a:schemeClr val="tx1"/>
                </a:solidFill>
                <a:latin typeface="Comic Sans MS" pitchFamily="66" charset="0"/>
              </a:rPr>
              <a:t>Bórik</a:t>
            </a:r>
            <a:r>
              <a:rPr lang="sk-SK" sz="1600" dirty="0" smtClean="0">
                <a:solidFill>
                  <a:schemeClr val="tx1"/>
                </a:solidFill>
                <a:latin typeface="Comic Sans MS" pitchFamily="66" charset="0"/>
              </a:rPr>
              <a:t>, sediaci zľava: Michal Rázus, Juraj</a:t>
            </a:r>
          </a:p>
          <a:p>
            <a:pPr algn="just">
              <a:buNone/>
            </a:pPr>
            <a:r>
              <a:rPr lang="sk-SK" sz="1600" dirty="0" err="1" smtClean="0">
                <a:solidFill>
                  <a:schemeClr val="tx1"/>
                </a:solidFill>
                <a:latin typeface="Comic Sans MS" pitchFamily="66" charset="0"/>
              </a:rPr>
              <a:t>Holček</a:t>
            </a:r>
            <a:r>
              <a:rPr lang="sk-SK" sz="1600" dirty="0" smtClean="0">
                <a:solidFill>
                  <a:schemeClr val="tx1"/>
                </a:solidFill>
                <a:latin typeface="Comic Sans MS" pitchFamily="66" charset="0"/>
              </a:rPr>
              <a:t>, Andrej Radlinský, Karol </a:t>
            </a:r>
            <a:r>
              <a:rPr lang="sk-SK" sz="1600" dirty="0" err="1" smtClean="0">
                <a:solidFill>
                  <a:schemeClr val="tx1"/>
                </a:solidFill>
                <a:latin typeface="Comic Sans MS" pitchFamily="66" charset="0"/>
              </a:rPr>
              <a:t>Kuzmány</a:t>
            </a:r>
            <a:r>
              <a:rPr lang="sk-SK" sz="1600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  <a:p>
            <a:endParaRPr lang="sk-SK" dirty="0"/>
          </a:p>
        </p:txBody>
      </p:sp>
      <p:pic>
        <p:nvPicPr>
          <p:cNvPr id="4" name="Obrázok 3" descr="05_sturov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5867550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ee4cb1c11b_52802412_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353"/>
          <a:stretch>
            <a:fillRect/>
          </a:stretch>
        </p:blipFill>
        <p:spPr>
          <a:xfrm>
            <a:off x="3941072" y="332656"/>
            <a:ext cx="489654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lokTextu 4"/>
          <p:cNvSpPr txBox="1"/>
          <p:nvPr/>
        </p:nvSpPr>
        <p:spPr>
          <a:xfrm>
            <a:off x="395536" y="602128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i="1" dirty="0" smtClean="0">
                <a:latin typeface="Comic Sans MS" pitchFamily="66" charset="0"/>
              </a:rPr>
              <a:t>Pamätná izba Sama </a:t>
            </a:r>
            <a:r>
              <a:rPr lang="sk-SK" sz="2000" i="1" dirty="0" err="1" smtClean="0">
                <a:latin typeface="Comic Sans MS" pitchFamily="66" charset="0"/>
              </a:rPr>
              <a:t>Chalupku</a:t>
            </a:r>
            <a:r>
              <a:rPr lang="sk-SK" sz="2000" i="1" dirty="0" smtClean="0">
                <a:latin typeface="Comic Sans MS" pitchFamily="66" charset="0"/>
              </a:rPr>
              <a:t> v Hornej Lehote</a:t>
            </a:r>
            <a:endParaRPr lang="sk-SK" sz="2000" i="1" dirty="0">
              <a:latin typeface="Comic Sans MS" pitchFamily="66" charset="0"/>
            </a:endParaRPr>
          </a:p>
        </p:txBody>
      </p:sp>
      <p:pic>
        <p:nvPicPr>
          <p:cNvPr id="6" name="Obrázok 5" descr="2.jpg"/>
          <p:cNvPicPr>
            <a:picLocks noChangeAspect="1"/>
          </p:cNvPicPr>
          <p:nvPr/>
        </p:nvPicPr>
        <p:blipFill>
          <a:blip r:embed="rId3" cstate="print"/>
          <a:srcRect b="14463"/>
          <a:stretch>
            <a:fillRect/>
          </a:stretch>
        </p:blipFill>
        <p:spPr>
          <a:xfrm>
            <a:off x="395536" y="3356992"/>
            <a:ext cx="3775968" cy="2422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220px-Bratislava_Radlinskeho_busta_Samo_Chalup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3168352" cy="4219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lokTextu 4"/>
          <p:cNvSpPr txBox="1"/>
          <p:nvPr/>
        </p:nvSpPr>
        <p:spPr>
          <a:xfrm>
            <a:off x="539552" y="56612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>
                <a:latin typeface="Comic Sans MS" pitchFamily="66" charset="0"/>
              </a:rPr>
              <a:t>Jeho pamätník v Bratislave</a:t>
            </a:r>
            <a:endParaRPr lang="sk-SK" i="1" dirty="0">
              <a:latin typeface="Comic Sans MS" pitchFamily="66" charset="0"/>
            </a:endParaRPr>
          </a:p>
        </p:txBody>
      </p:sp>
      <p:pic>
        <p:nvPicPr>
          <p:cNvPr id="6" name="Obrázok 5" descr="8851.jpg"/>
          <p:cNvPicPr>
            <a:picLocks noChangeAspect="1"/>
          </p:cNvPicPr>
          <p:nvPr/>
        </p:nvPicPr>
        <p:blipFill>
          <a:blip r:embed="rId3" cstate="print"/>
          <a:srcRect b="18500"/>
          <a:stretch>
            <a:fillRect/>
          </a:stretch>
        </p:blipFill>
        <p:spPr>
          <a:xfrm>
            <a:off x="3724964" y="1268760"/>
            <a:ext cx="541903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BlokTextu 6"/>
          <p:cNvSpPr txBox="1"/>
          <p:nvPr/>
        </p:nvSpPr>
        <p:spPr>
          <a:xfrm>
            <a:off x="6156176" y="46531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>
                <a:latin typeface="Comic Sans MS" pitchFamily="66" charset="0"/>
              </a:rPr>
              <a:t>... a v rodnom meste </a:t>
            </a:r>
            <a:endParaRPr lang="sk-SK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2683024" cy="838200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  <a:latin typeface="Ravie" pitchFamily="82" charset="0"/>
              </a:rPr>
              <a:t>Diela</a:t>
            </a:r>
            <a:endParaRPr lang="sk-SK" dirty="0">
              <a:solidFill>
                <a:schemeClr val="tx1"/>
              </a:solidFill>
              <a:latin typeface="Ravie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196752"/>
            <a:ext cx="5688632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Básnická zbierka  </a:t>
            </a:r>
            <a:r>
              <a:rPr lang="sk-SK" sz="2400" b="1" dirty="0" smtClean="0">
                <a:solidFill>
                  <a:schemeClr val="tx1"/>
                </a:solidFill>
                <a:latin typeface="Comic Sans MS" pitchFamily="66" charset="0"/>
              </a:rPr>
              <a:t>SPEVY</a:t>
            </a: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: </a:t>
            </a:r>
          </a:p>
          <a:p>
            <a:pPr>
              <a:buNone/>
            </a:pPr>
            <a:r>
              <a:rPr lang="sk-SK" sz="2400" dirty="0">
                <a:solidFill>
                  <a:schemeClr val="tx1"/>
                </a:solidFill>
                <a:latin typeface="Comic Sans MS" pitchFamily="66" charset="0"/>
              </a:rPr>
              <a:t>t</a:t>
            </a: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éma zbojníctva- </a:t>
            </a:r>
            <a:r>
              <a:rPr lang="sk-SK" sz="2400" b="1" dirty="0" smtClean="0">
                <a:solidFill>
                  <a:schemeClr val="tx1"/>
                </a:solidFill>
                <a:latin typeface="Comic Sans MS" pitchFamily="66" charset="0"/>
              </a:rPr>
              <a:t>Likavský väzeň</a:t>
            </a:r>
            <a:endParaRPr lang="sk-SK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sz="2400" b="1" dirty="0" smtClean="0">
                <a:solidFill>
                  <a:schemeClr val="tx1"/>
                </a:solidFill>
                <a:latin typeface="Comic Sans MS" pitchFamily="66" charset="0"/>
              </a:rPr>
              <a:t>                   Junák</a:t>
            </a:r>
          </a:p>
          <a:p>
            <a:pPr>
              <a:buNone/>
            </a:pPr>
            <a:r>
              <a:rPr lang="sk-SK" sz="2400" b="1" dirty="0" smtClean="0">
                <a:solidFill>
                  <a:schemeClr val="tx1"/>
                </a:solidFill>
                <a:latin typeface="Comic Sans MS" pitchFamily="66" charset="0"/>
              </a:rPr>
              <a:t>                   </a:t>
            </a:r>
            <a:r>
              <a:rPr lang="sk-SK" sz="2400" b="1" dirty="0" err="1" smtClean="0">
                <a:solidFill>
                  <a:schemeClr val="tx1"/>
                </a:solidFill>
                <a:latin typeface="Comic Sans MS" pitchFamily="66" charset="0"/>
              </a:rPr>
              <a:t>Branko</a:t>
            </a:r>
            <a:endParaRPr lang="sk-SK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  </a:t>
            </a:r>
            <a:r>
              <a:rPr lang="sk-SK" sz="2400" dirty="0" err="1" smtClean="0">
                <a:solidFill>
                  <a:schemeClr val="tx1"/>
                </a:solidFill>
                <a:latin typeface="Comic Sans MS" pitchFamily="66" charset="0"/>
              </a:rPr>
              <a:t>protiturecká</a:t>
            </a: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- </a:t>
            </a:r>
            <a:r>
              <a:rPr lang="sk-SK" sz="2400" b="1" dirty="0" smtClean="0">
                <a:solidFill>
                  <a:schemeClr val="tx1"/>
                </a:solidFill>
                <a:latin typeface="Comic Sans MS" pitchFamily="66" charset="0"/>
              </a:rPr>
              <a:t>Boj pri Jelšave</a:t>
            </a: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sk-SK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sk-SK" sz="2400" b="1" dirty="0" smtClean="0">
                <a:solidFill>
                  <a:schemeClr val="tx1"/>
                </a:solidFill>
                <a:latin typeface="Comic Sans MS" pitchFamily="66" charset="0"/>
              </a:rPr>
              <a:t>                 </a:t>
            </a:r>
            <a:r>
              <a:rPr lang="sk-SK" sz="2400" b="1" dirty="0" err="1" smtClean="0">
                <a:solidFill>
                  <a:schemeClr val="tx1"/>
                </a:solidFill>
                <a:latin typeface="Comic Sans MS" pitchFamily="66" charset="0"/>
              </a:rPr>
              <a:t>Turčín</a:t>
            </a:r>
            <a:r>
              <a:rPr lang="sk-SK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sk-SK" sz="2400" b="1" dirty="0" err="1" smtClean="0">
                <a:solidFill>
                  <a:schemeClr val="tx1"/>
                </a:solidFill>
                <a:latin typeface="Comic Sans MS" pitchFamily="66" charset="0"/>
              </a:rPr>
              <a:t>Poničan</a:t>
            </a:r>
            <a:endParaRPr lang="sk-SK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sk-SK" sz="2400" b="1" dirty="0" smtClean="0">
                <a:solidFill>
                  <a:schemeClr val="tx1"/>
                </a:solidFill>
                <a:latin typeface="Comic Sans MS" pitchFamily="66" charset="0"/>
              </a:rPr>
              <a:t>       </a:t>
            </a: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národná-</a:t>
            </a:r>
            <a:r>
              <a:rPr lang="sk-SK" sz="2400" b="1" dirty="0" smtClean="0">
                <a:solidFill>
                  <a:schemeClr val="tx1"/>
                </a:solidFill>
                <a:latin typeface="Comic Sans MS" pitchFamily="66" charset="0"/>
              </a:rPr>
              <a:t> Mor ho!</a:t>
            </a:r>
            <a:r>
              <a:rPr lang="sk-SK" sz="2400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sk-SK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endParaRPr lang="sk-SK" dirty="0"/>
          </a:p>
        </p:txBody>
      </p:sp>
      <p:pic>
        <p:nvPicPr>
          <p:cNvPr id="6" name="Obrázok 5" descr="bran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501008"/>
            <a:ext cx="1948191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ok 6" descr="_vyr_12687mor-ho.jpg"/>
          <p:cNvPicPr>
            <a:picLocks noChangeAspect="1"/>
          </p:cNvPicPr>
          <p:nvPr/>
        </p:nvPicPr>
        <p:blipFill>
          <a:blip r:embed="rId3" cstate="print"/>
          <a:srcRect l="5703" t="8128" r="5704" b="4822"/>
          <a:stretch>
            <a:fillRect/>
          </a:stretch>
        </p:blipFill>
        <p:spPr>
          <a:xfrm>
            <a:off x="4932040" y="3645024"/>
            <a:ext cx="1750068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ok 7" descr="samo-chalupka-spev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04664"/>
            <a:ext cx="2220838" cy="2990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latin typeface="Ravie" pitchFamily="82" charset="0"/>
              </a:rPr>
              <a:t>Mor ho!</a:t>
            </a:r>
            <a:endParaRPr lang="sk-SK" dirty="0">
              <a:latin typeface="Ravie" pitchFamily="82" charset="0"/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79512" y="548680"/>
            <a:ext cx="8964488" cy="612068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sk-SK" sz="2000" b="1" dirty="0" err="1" smtClean="0">
                <a:solidFill>
                  <a:schemeClr val="tx1"/>
                </a:solidFill>
                <a:latin typeface="Comic Sans MS" pitchFamily="66" charset="0"/>
              </a:rPr>
              <a:t>Chalupka</a:t>
            </a:r>
            <a:r>
              <a:rPr lang="sk-SK" sz="2000" b="1" dirty="0" smtClean="0">
                <a:solidFill>
                  <a:schemeClr val="tx1"/>
                </a:solidFill>
                <a:latin typeface="Comic Sans MS" pitchFamily="66" charset="0"/>
              </a:rPr>
              <a:t> našiel námet v Šafárikových „Dejinách slovenskej reči a</a:t>
            </a:r>
          </a:p>
          <a:p>
            <a:pPr algn="just">
              <a:buNone/>
            </a:pPr>
            <a:r>
              <a:rPr lang="sk-SK" sz="2000" b="1" dirty="0" smtClean="0">
                <a:solidFill>
                  <a:schemeClr val="tx1"/>
                </a:solidFill>
                <a:latin typeface="Comic Sans MS" pitchFamily="66" charset="0"/>
              </a:rPr>
              <a:t>literatúry,“ kde sa hovorí, že sarmatský kmeň </a:t>
            </a:r>
            <a:r>
              <a:rPr lang="sk-SK" sz="2000" b="1" dirty="0" err="1" smtClean="0">
                <a:solidFill>
                  <a:schemeClr val="tx1"/>
                </a:solidFill>
                <a:latin typeface="Comic Sans MS" pitchFamily="66" charset="0"/>
              </a:rPr>
              <a:t>Limigantov</a:t>
            </a:r>
            <a:r>
              <a:rPr lang="sk-SK" sz="2000" b="1" dirty="0" smtClean="0">
                <a:solidFill>
                  <a:schemeClr val="tx1"/>
                </a:solidFill>
                <a:latin typeface="Comic Sans MS" pitchFamily="66" charset="0"/>
              </a:rPr>
              <a:t> roku 359</a:t>
            </a:r>
          </a:p>
          <a:p>
            <a:pPr algn="just">
              <a:buNone/>
            </a:pPr>
            <a:r>
              <a:rPr lang="sk-SK" sz="2000" b="1" dirty="0" smtClean="0">
                <a:solidFill>
                  <a:schemeClr val="tx1"/>
                </a:solidFill>
                <a:latin typeface="Comic Sans MS" pitchFamily="66" charset="0"/>
              </a:rPr>
              <a:t>napadol rímskeho cisára </a:t>
            </a:r>
            <a:r>
              <a:rPr lang="sk-SK" sz="2000" b="1" dirty="0" err="1" smtClean="0">
                <a:solidFill>
                  <a:schemeClr val="tx1"/>
                </a:solidFill>
                <a:latin typeface="Comic Sans MS" pitchFamily="66" charset="0"/>
              </a:rPr>
              <a:t>Constantina</a:t>
            </a:r>
            <a:r>
              <a:rPr lang="sk-SK" sz="2000" b="1" dirty="0" smtClean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sk-SK" sz="2000" b="1" dirty="0" err="1" smtClean="0">
                <a:solidFill>
                  <a:schemeClr val="tx1"/>
                </a:solidFill>
                <a:latin typeface="Comic Sans MS" pitchFamily="66" charset="0"/>
              </a:rPr>
              <a:t>Chalupka</a:t>
            </a:r>
            <a:r>
              <a:rPr lang="sk-SK" sz="2000" b="1" dirty="0" smtClean="0">
                <a:solidFill>
                  <a:schemeClr val="tx1"/>
                </a:solidFill>
                <a:latin typeface="Comic Sans MS" pitchFamily="66" charset="0"/>
              </a:rPr>
              <a:t> považoval tento kmeň</a:t>
            </a:r>
          </a:p>
          <a:p>
            <a:pPr algn="just">
              <a:buNone/>
            </a:pPr>
            <a:r>
              <a:rPr lang="sk-SK" sz="2000" b="1" dirty="0" smtClean="0">
                <a:solidFill>
                  <a:schemeClr val="tx1"/>
                </a:solidFill>
                <a:latin typeface="Comic Sans MS" pitchFamily="66" charset="0"/>
              </a:rPr>
              <a:t>za  Slovanov a práve Mor ho! zachytáva historický boj  Slovanov s    </a:t>
            </a:r>
          </a:p>
          <a:p>
            <a:pPr algn="just">
              <a:buNone/>
            </a:pPr>
            <a:r>
              <a:rPr lang="sk-SK" sz="2000" b="1" dirty="0" smtClean="0">
                <a:solidFill>
                  <a:schemeClr val="tx1"/>
                </a:solidFill>
                <a:latin typeface="Comic Sans MS" pitchFamily="66" charset="0"/>
              </a:rPr>
              <a:t>rímskym vojskom. </a:t>
            </a:r>
          </a:p>
          <a:p>
            <a:pPr algn="just">
              <a:buNone/>
            </a:pPr>
            <a:r>
              <a:rPr lang="sk-SK" sz="2000" b="1" dirty="0" smtClean="0">
                <a:solidFill>
                  <a:schemeClr val="tx1"/>
                </a:solidFill>
                <a:latin typeface="Comic Sans MS" pitchFamily="66" charset="0"/>
                <a:sym typeface="Wingdings 2"/>
              </a:rPr>
              <a:t>                   </a:t>
            </a:r>
            <a:r>
              <a:rPr lang="sk-SK" sz="2800" dirty="0" smtClean="0">
                <a:solidFill>
                  <a:schemeClr val="tx1"/>
                </a:solidFill>
                <a:latin typeface="Comic Sans MS" pitchFamily="66" charset="0"/>
                <a:sym typeface="Wingdings 2"/>
              </a:rPr>
              <a:t> </a:t>
            </a:r>
            <a:endParaRPr lang="sk-SK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  <a:sym typeface="Wingdings 2"/>
              </a:rPr>
              <a:t> 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Dej umiestnil na breh Dunaja. </a:t>
            </a:r>
          </a:p>
          <a:p>
            <a:pPr algn="just"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    Cisár si rozložil tábor pod </a:t>
            </a:r>
          </a:p>
          <a:p>
            <a:pPr algn="just"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    hradom Devín.</a:t>
            </a:r>
          </a:p>
          <a:p>
            <a:pPr algn="just"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  <a:sym typeface="Wingdings 2"/>
              </a:rPr>
              <a:t> 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Príchod rímskeho vojska </a:t>
            </a:r>
          </a:p>
          <a:p>
            <a:pPr algn="just"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    </a:t>
            </a:r>
            <a:r>
              <a:rPr lang="sk-SK" sz="2000" dirty="0" err="1" smtClean="0">
                <a:solidFill>
                  <a:schemeClr val="tx1"/>
                </a:solidFill>
                <a:latin typeface="Comic Sans MS" pitchFamily="66" charset="0"/>
              </a:rPr>
              <a:t>vzburcuje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celý slovanský rod,</a:t>
            </a:r>
          </a:p>
          <a:p>
            <a:pPr algn="just"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    ktorý cíti hrozbu. </a:t>
            </a:r>
          </a:p>
        </p:txBody>
      </p:sp>
      <p:pic>
        <p:nvPicPr>
          <p:cNvPr id="4" name="Obrázok 3" descr="1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3509" y="2636912"/>
            <a:ext cx="5070491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404664"/>
            <a:ext cx="8587680" cy="567546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  <a:sym typeface="Wingdings 2"/>
              </a:rPr>
              <a:t> 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Slovanská staršina vyšle svojich najudatnejších junákov s mierovým</a:t>
            </a:r>
          </a:p>
          <a:p>
            <a:pPr algn="just"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     posolstvom – chlebom a soľou k rímskemu cisárovi. Cisár, vedomý si</a:t>
            </a:r>
          </a:p>
          <a:p>
            <a:pPr algn="just"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     svojej presily, vyjednávanie o mieri s junákmi odmieta. Začína sa</a:t>
            </a:r>
          </a:p>
          <a:p>
            <a:pPr algn="just"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     boj  za slobodu slovanského ľudu. </a:t>
            </a:r>
          </a:p>
          <a:p>
            <a:pPr algn="just"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  <a:sym typeface="Wingdings 2"/>
              </a:rPr>
              <a:t>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Hlavnými postavami v tomto diele </a:t>
            </a:r>
          </a:p>
          <a:p>
            <a:pPr algn="just"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    sú slovanskí junáci, ktorí </a:t>
            </a:r>
          </a:p>
          <a:p>
            <a:pPr algn="just"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    predstavujú celý slovanský rod.                     </a:t>
            </a:r>
            <a:endParaRPr lang="sk-SK" sz="2000" i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  <a:sym typeface="Wingdings 2"/>
              </a:rPr>
              <a:t>  </a:t>
            </a:r>
            <a:r>
              <a:rPr lang="sk-SK" sz="2000" dirty="0" err="1" smtClean="0">
                <a:solidFill>
                  <a:schemeClr val="tx1"/>
                </a:solidFill>
                <a:latin typeface="Comic Sans MS" pitchFamily="66" charset="0"/>
              </a:rPr>
              <a:t>Chalupka</a:t>
            </a: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 končí báseň bojom,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    v ktorom je slovenský národ 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     porazený, ale morálnymi víťazmi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     v nerovnom boji sa stávajú 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     nebojácni junáci a rímsky cisár 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     len s hanbou ráta svojich mŕtvych 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      vojakov. </a:t>
            </a:r>
          </a:p>
          <a:p>
            <a:pPr>
              <a:buNone/>
            </a:pPr>
            <a:endParaRPr lang="sk-SK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endParaRPr lang="sk-SK" dirty="0"/>
          </a:p>
        </p:txBody>
      </p:sp>
      <p:pic>
        <p:nvPicPr>
          <p:cNvPr id="5" name="Obrázok 4" descr="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628800"/>
            <a:ext cx="3888432" cy="4673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634</TotalTime>
  <Words>750</Words>
  <Application>Microsoft Office PowerPoint</Application>
  <PresentationFormat>Prezentácia na obrazovke (4:3)</PresentationFormat>
  <Paragraphs>124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Cestovanie</vt:lpstr>
      <vt:lpstr> „Pravde žil som, krivdu bil som - verne národ môj ľúbil som.“</vt:lpstr>
      <vt:lpstr>ZO žIVOTA</vt:lpstr>
      <vt:lpstr>Prezentácia programu PowerPoint</vt:lpstr>
      <vt:lpstr>Prezentácia programu PowerPoint</vt:lpstr>
      <vt:lpstr>Prezentácia programu PowerPoint</vt:lpstr>
      <vt:lpstr>Prezentácia programu PowerPoint</vt:lpstr>
      <vt:lpstr>Diela</vt:lpstr>
      <vt:lpstr>Mor ho!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JazykovaUčebňa1</dc:creator>
  <cp:lastModifiedBy>uslovencina</cp:lastModifiedBy>
  <cp:revision>56</cp:revision>
  <dcterms:created xsi:type="dcterms:W3CDTF">2013-12-12T11:38:34Z</dcterms:created>
  <dcterms:modified xsi:type="dcterms:W3CDTF">2015-11-23T08:11:47Z</dcterms:modified>
</cp:coreProperties>
</file>