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9" r:id="rId4"/>
    <p:sldId id="260" r:id="rId5"/>
    <p:sldId id="270" r:id="rId6"/>
    <p:sldId id="271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06EE"/>
    <a:srgbClr val="ECFE44"/>
    <a:srgbClr val="FD32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77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E746D38-C36A-4419-8417-F983DD5DF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15B5D-36AC-41D1-8BE2-CD5B25F5E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336C-B436-4278-B293-0C6BADB34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8C6E71-FD72-4A81-8C25-F1D6231EEC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3064D47-0310-4E30-A28F-25B9E698D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37B0-C4B6-4F5D-9227-4988AF1DA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33BA-884A-4023-9C4C-FBFA125DFE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8D2353-7421-4097-AE7F-A15C1B2548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302F-3F47-4A52-AD39-836B24375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A61603-C7F4-4CD3-9105-85CE0985A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BF4E83-7AA1-43B6-9465-7CF27D0BF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EE441D-2805-4D45-84BA-E7CA10848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../Autori%20-%20audio/Moliere%20-%20Mizantrop.wm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../Autori%20-%20audio/Moliere%20-%20Lakomec.wm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</a:rPr>
              <a:t>Klasicizmus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619250" y="5734050"/>
            <a:ext cx="223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400"/>
              <a:t>Charakteristika diel</a:t>
            </a:r>
            <a:endParaRPr lang="en-US" sz="1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MIZANTROP</a:t>
            </a:r>
            <a:endParaRPr lang="sk-SK" dirty="0"/>
          </a:p>
        </p:txBody>
      </p:sp>
      <p:pic>
        <p:nvPicPr>
          <p:cNvPr id="1027" name="Picture 3" descr="C:\Documents and Settings\Michal Dindeš\Local Settings\Temporary Internet Files\Content.IE5\4BTF22RT\dglxasset[1].aspx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235362" cy="1080120"/>
          </a:xfrm>
          <a:prstGeom prst="rect">
            <a:avLst/>
          </a:prstGeom>
          <a:noFill/>
        </p:spPr>
      </p:pic>
      <p:sp>
        <p:nvSpPr>
          <p:cNvPr id="6" name="Zástupný symbol obsahu 5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91264" cy="506117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Mizantropa </a:t>
            </a:r>
            <a:r>
              <a:rPr lang="cs-CZ" b="1" dirty="0" err="1" smtClean="0"/>
              <a:t>niektorí</a:t>
            </a:r>
            <a:r>
              <a:rPr lang="cs-CZ" b="1" dirty="0" smtClean="0"/>
              <a:t> </a:t>
            </a:r>
            <a:r>
              <a:rPr lang="cs-CZ" b="1" dirty="0" err="1" smtClean="0"/>
              <a:t>pokladajú</a:t>
            </a:r>
            <a:r>
              <a:rPr lang="cs-CZ" b="1" dirty="0" smtClean="0"/>
              <a:t> za </a:t>
            </a:r>
            <a:r>
              <a:rPr lang="cs-CZ" b="1" dirty="0" err="1" smtClean="0"/>
              <a:t>najvýznamnejšiu</a:t>
            </a:r>
            <a:r>
              <a:rPr lang="cs-CZ" b="1" dirty="0" smtClean="0"/>
              <a:t> </a:t>
            </a:r>
            <a:r>
              <a:rPr lang="cs-CZ" b="1" dirty="0" err="1" smtClean="0"/>
              <a:t>Moliérovu</a:t>
            </a:r>
            <a:r>
              <a:rPr lang="cs-CZ" b="1" dirty="0" smtClean="0"/>
              <a:t> hru. </a:t>
            </a:r>
          </a:p>
          <a:p>
            <a:r>
              <a:rPr lang="cs-CZ" b="1" dirty="0" smtClean="0"/>
              <a:t>Veršovaná </a:t>
            </a:r>
            <a:r>
              <a:rPr lang="cs-CZ" b="1" dirty="0" err="1" smtClean="0"/>
              <a:t>francúzska</a:t>
            </a:r>
            <a:r>
              <a:rPr lang="cs-CZ" b="1" dirty="0" smtClean="0"/>
              <a:t> klasicistická </a:t>
            </a:r>
            <a:r>
              <a:rPr lang="cs-CZ" b="1" dirty="0" err="1" smtClean="0"/>
              <a:t>tragikomédia</a:t>
            </a:r>
            <a:r>
              <a:rPr lang="cs-CZ" b="1" dirty="0" smtClean="0"/>
              <a:t> má </a:t>
            </a:r>
            <a:r>
              <a:rPr lang="cs-CZ" b="1" dirty="0" err="1" smtClean="0"/>
              <a:t>päť</a:t>
            </a:r>
            <a:r>
              <a:rPr lang="cs-CZ" b="1" dirty="0" smtClean="0"/>
              <a:t> </a:t>
            </a:r>
            <a:r>
              <a:rPr lang="cs-CZ" b="1" dirty="0" err="1" smtClean="0"/>
              <a:t>dejstiev</a:t>
            </a:r>
            <a:r>
              <a:rPr lang="cs-CZ" b="1" dirty="0" smtClean="0"/>
              <a:t>. </a:t>
            </a:r>
          </a:p>
          <a:p>
            <a:r>
              <a:rPr lang="cs-CZ" b="1" dirty="0" smtClean="0"/>
              <a:t>Dej </a:t>
            </a:r>
            <a:r>
              <a:rPr lang="cs-CZ" b="1" dirty="0" err="1" smtClean="0"/>
              <a:t>sa</a:t>
            </a:r>
            <a:r>
              <a:rPr lang="cs-CZ" b="1" dirty="0" smtClean="0"/>
              <a:t> </a:t>
            </a:r>
            <a:r>
              <a:rPr lang="cs-CZ" b="1" dirty="0" err="1" smtClean="0"/>
              <a:t>odohráva</a:t>
            </a:r>
            <a:r>
              <a:rPr lang="cs-CZ" b="1" dirty="0" smtClean="0"/>
              <a:t> v </a:t>
            </a:r>
            <a:r>
              <a:rPr lang="cs-CZ" b="1" dirty="0" err="1" smtClean="0"/>
              <a:t>Paríži</a:t>
            </a:r>
            <a:r>
              <a:rPr lang="cs-CZ" b="1" dirty="0" smtClean="0"/>
              <a:t> v dome </a:t>
            </a:r>
            <a:r>
              <a:rPr lang="cs-CZ" b="1" dirty="0" err="1" smtClean="0"/>
              <a:t>krásnej</a:t>
            </a:r>
            <a:r>
              <a:rPr lang="cs-CZ" b="1" dirty="0" smtClean="0"/>
              <a:t> </a:t>
            </a:r>
            <a:r>
              <a:rPr lang="cs-CZ" b="1" dirty="0" err="1" smtClean="0"/>
              <a:t>mladej</a:t>
            </a:r>
            <a:r>
              <a:rPr lang="cs-CZ" b="1" dirty="0" smtClean="0"/>
              <a:t> vdovy </a:t>
            </a:r>
            <a:r>
              <a:rPr lang="cs-CZ" b="1" dirty="0" err="1" smtClean="0"/>
              <a:t>Celimeny</a:t>
            </a:r>
            <a:r>
              <a:rPr lang="cs-CZ" b="1" dirty="0" smtClean="0"/>
              <a:t>.</a:t>
            </a:r>
          </a:p>
          <a:p>
            <a:r>
              <a:rPr lang="cs-CZ" dirty="0" err="1" smtClean="0"/>
              <a:t>Hlavná</a:t>
            </a:r>
            <a:r>
              <a:rPr lang="cs-CZ" dirty="0" smtClean="0"/>
              <a:t> postava </a:t>
            </a:r>
            <a:r>
              <a:rPr lang="cs-CZ" b="1" dirty="0" err="1" smtClean="0">
                <a:solidFill>
                  <a:srgbClr val="FF0000"/>
                </a:solidFill>
              </a:rPr>
              <a:t>Alcest</a:t>
            </a:r>
            <a:r>
              <a:rPr lang="cs-CZ" dirty="0" smtClean="0"/>
              <a:t> je </a:t>
            </a:r>
            <a:r>
              <a:rPr lang="cs-CZ" dirty="0" err="1" smtClean="0"/>
              <a:t>vyznávačom</a:t>
            </a:r>
            <a:r>
              <a:rPr lang="cs-CZ" dirty="0" smtClean="0"/>
              <a:t> pravdy, </a:t>
            </a:r>
            <a:r>
              <a:rPr lang="cs-CZ" dirty="0" err="1" smtClean="0"/>
              <a:t>odmieta</a:t>
            </a:r>
            <a:r>
              <a:rPr lang="cs-CZ" dirty="0" smtClean="0"/>
              <a:t> </a:t>
            </a:r>
            <a:r>
              <a:rPr lang="cs-CZ" dirty="0" err="1" smtClean="0"/>
              <a:t>pretvárku</a:t>
            </a:r>
            <a:r>
              <a:rPr lang="cs-CZ" dirty="0" smtClean="0"/>
              <a:t>, je </a:t>
            </a:r>
            <a:r>
              <a:rPr lang="cs-CZ" dirty="0" err="1" smtClean="0"/>
              <a:t>nekompromisný</a:t>
            </a:r>
            <a:r>
              <a:rPr lang="cs-CZ" dirty="0" smtClean="0"/>
              <a:t> ku </a:t>
            </a:r>
            <a:r>
              <a:rPr lang="cs-CZ" dirty="0" err="1" smtClean="0"/>
              <a:t>všetkým</a:t>
            </a:r>
            <a:r>
              <a:rPr lang="cs-CZ" dirty="0" smtClean="0"/>
              <a:t> </a:t>
            </a:r>
            <a:r>
              <a:rPr lang="cs-CZ" dirty="0" err="1" smtClean="0"/>
              <a:t>priateľom</a:t>
            </a:r>
            <a:r>
              <a:rPr lang="cs-CZ" dirty="0" smtClean="0"/>
              <a:t>, či </a:t>
            </a:r>
            <a:r>
              <a:rPr lang="cs-CZ" dirty="0" err="1" smtClean="0"/>
              <a:t>nepriateľom</a:t>
            </a:r>
            <a:r>
              <a:rPr lang="cs-CZ" dirty="0" smtClean="0"/>
              <a:t>. V </a:t>
            </a:r>
            <a:r>
              <a:rPr lang="cs-CZ" dirty="0" err="1" smtClean="0"/>
              <a:t>podstate</a:t>
            </a:r>
            <a:r>
              <a:rPr lang="cs-CZ" dirty="0" smtClean="0"/>
              <a:t> nemá rád </a:t>
            </a:r>
            <a:r>
              <a:rPr lang="cs-CZ" dirty="0" err="1" smtClean="0"/>
              <a:t>ľudí</a:t>
            </a:r>
            <a:r>
              <a:rPr lang="cs-CZ" dirty="0" smtClean="0"/>
              <a:t>, </a:t>
            </a:r>
            <a:r>
              <a:rPr lang="cs-CZ" dirty="0" err="1" smtClean="0"/>
              <a:t>pretože</a:t>
            </a:r>
            <a:r>
              <a:rPr lang="cs-CZ" dirty="0" smtClean="0"/>
              <a:t> </a:t>
            </a:r>
            <a:r>
              <a:rPr lang="cs-CZ" dirty="0" err="1" smtClean="0"/>
              <a:t>časť</a:t>
            </a:r>
            <a:r>
              <a:rPr lang="cs-CZ" dirty="0" smtClean="0"/>
              <a:t> z nich je zlá a </a:t>
            </a:r>
            <a:r>
              <a:rPr lang="cs-CZ" dirty="0" err="1" smtClean="0"/>
              <a:t>amorálna</a:t>
            </a:r>
            <a:r>
              <a:rPr lang="cs-CZ" dirty="0" smtClean="0"/>
              <a:t>, </a:t>
            </a:r>
            <a:r>
              <a:rPr lang="cs-CZ" dirty="0" err="1" smtClean="0"/>
              <a:t>prípadne</a:t>
            </a:r>
            <a:r>
              <a:rPr lang="cs-CZ" dirty="0" smtClean="0"/>
              <a:t> má </a:t>
            </a:r>
            <a:r>
              <a:rPr lang="cs-CZ" dirty="0" err="1" smtClean="0"/>
              <a:t>nejakú</a:t>
            </a:r>
            <a:r>
              <a:rPr lang="cs-CZ" dirty="0" smtClean="0"/>
              <a:t> </a:t>
            </a:r>
            <a:r>
              <a:rPr lang="cs-CZ" dirty="0" err="1" smtClean="0"/>
              <a:t>inú</a:t>
            </a:r>
            <a:r>
              <a:rPr lang="cs-CZ" dirty="0" smtClean="0"/>
              <a:t> chybu a druhá </a:t>
            </a:r>
            <a:r>
              <a:rPr lang="cs-CZ" dirty="0" err="1" smtClean="0"/>
              <a:t>časť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dopúšťa</a:t>
            </a:r>
            <a:r>
              <a:rPr lang="cs-CZ" dirty="0" smtClean="0"/>
              <a:t> </a:t>
            </a:r>
            <a:r>
              <a:rPr lang="cs-CZ" dirty="0" err="1" smtClean="0"/>
              <a:t>chýb</a:t>
            </a:r>
            <a:r>
              <a:rPr lang="cs-CZ" dirty="0" smtClean="0"/>
              <a:t> tým, že </a:t>
            </a:r>
            <a:r>
              <a:rPr lang="cs-CZ" dirty="0" err="1" smtClean="0"/>
              <a:t>tolerujú</a:t>
            </a:r>
            <a:r>
              <a:rPr lang="cs-CZ" dirty="0" smtClean="0"/>
              <a:t> chyby </a:t>
            </a:r>
            <a:r>
              <a:rPr lang="cs-CZ" dirty="0" err="1" smtClean="0"/>
              <a:t>prvej</a:t>
            </a:r>
            <a:r>
              <a:rPr lang="cs-CZ" dirty="0" smtClean="0"/>
              <a:t> skupiny. 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Alcest</a:t>
            </a:r>
            <a:r>
              <a:rPr lang="cs-CZ" dirty="0" smtClean="0"/>
              <a:t> je teda </a:t>
            </a:r>
            <a:r>
              <a:rPr lang="cs-CZ" b="1" dirty="0" err="1" smtClean="0">
                <a:solidFill>
                  <a:srgbClr val="FF0000"/>
                </a:solidFill>
              </a:rPr>
              <a:t>mizantropom</a:t>
            </a:r>
            <a:r>
              <a:rPr lang="cs-CZ" dirty="0" smtClean="0"/>
              <a:t> - </a:t>
            </a:r>
            <a:r>
              <a:rPr lang="cs-CZ" dirty="0" err="1" smtClean="0"/>
              <a:t>človekom</a:t>
            </a:r>
            <a:r>
              <a:rPr lang="cs-CZ" dirty="0" smtClean="0"/>
              <a:t>, </a:t>
            </a:r>
            <a:r>
              <a:rPr lang="cs-CZ" dirty="0" err="1" smtClean="0"/>
              <a:t>ktorý</a:t>
            </a:r>
            <a:r>
              <a:rPr lang="cs-CZ" dirty="0" smtClean="0"/>
              <a:t> nenávidí </a:t>
            </a:r>
            <a:r>
              <a:rPr lang="cs-CZ" dirty="0" err="1" smtClean="0"/>
              <a:t>ľudí</a:t>
            </a:r>
            <a:r>
              <a:rPr lang="cs-CZ" dirty="0" smtClean="0"/>
              <a:t> a vyhýba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hre</a:t>
            </a:r>
            <a:r>
              <a:rPr lang="cs-CZ" dirty="0" smtClean="0"/>
              <a:t> </a:t>
            </a:r>
            <a:r>
              <a:rPr lang="cs-CZ" dirty="0" err="1" smtClean="0"/>
              <a:t>nachádzame</a:t>
            </a:r>
            <a:r>
              <a:rPr lang="cs-CZ" dirty="0" smtClean="0"/>
              <a:t> protiklad </a:t>
            </a:r>
            <a:r>
              <a:rPr lang="cs-CZ" dirty="0" err="1" smtClean="0"/>
              <a:t>vážneho</a:t>
            </a:r>
            <a:r>
              <a:rPr lang="cs-CZ" dirty="0" smtClean="0"/>
              <a:t> a komického. </a:t>
            </a:r>
          </a:p>
          <a:p>
            <a:r>
              <a:rPr lang="cs-CZ" dirty="0" err="1" smtClean="0"/>
              <a:t>Iné</a:t>
            </a:r>
            <a:r>
              <a:rPr lang="cs-CZ" dirty="0" smtClean="0"/>
              <a:t> rozpory </a:t>
            </a:r>
            <a:r>
              <a:rPr lang="cs-CZ" dirty="0" err="1" smtClean="0"/>
              <a:t>majú</a:t>
            </a:r>
            <a:r>
              <a:rPr lang="cs-CZ" dirty="0" smtClean="0"/>
              <a:t> v sebe </a:t>
            </a:r>
            <a:r>
              <a:rPr lang="cs-CZ" dirty="0" err="1" smtClean="0"/>
              <a:t>vzťah</a:t>
            </a:r>
            <a:r>
              <a:rPr lang="cs-CZ" dirty="0" smtClean="0"/>
              <a:t> </a:t>
            </a:r>
            <a:r>
              <a:rPr lang="cs-CZ" dirty="0" err="1" smtClean="0"/>
              <a:t>intímneho</a:t>
            </a:r>
            <a:r>
              <a:rPr lang="cs-CZ" dirty="0" smtClean="0"/>
              <a:t> a </a:t>
            </a:r>
            <a:r>
              <a:rPr lang="cs-CZ" dirty="0" err="1" smtClean="0"/>
              <a:t>spoločenskéhoživota</a:t>
            </a:r>
            <a:r>
              <a:rPr lang="cs-CZ" dirty="0" smtClean="0"/>
              <a:t> a zároveň aj </a:t>
            </a:r>
            <a:r>
              <a:rPr lang="cs-CZ" dirty="0" err="1" smtClean="0"/>
              <a:t>hlavný</a:t>
            </a:r>
            <a:r>
              <a:rPr lang="cs-CZ" dirty="0" smtClean="0"/>
              <a:t> hrdina, </a:t>
            </a:r>
            <a:r>
              <a:rPr lang="cs-CZ" dirty="0" err="1" smtClean="0"/>
              <a:t>ktorý</a:t>
            </a:r>
            <a:r>
              <a:rPr lang="cs-CZ" dirty="0" smtClean="0"/>
              <a:t> je </a:t>
            </a:r>
            <a:r>
              <a:rPr lang="cs-CZ" dirty="0" err="1" smtClean="0"/>
              <a:t>nekompromisným</a:t>
            </a:r>
            <a:r>
              <a:rPr lang="cs-CZ" dirty="0" smtClean="0"/>
              <a:t> </a:t>
            </a:r>
            <a:r>
              <a:rPr lang="cs-CZ" dirty="0" err="1" smtClean="0"/>
              <a:t>zástancom</a:t>
            </a:r>
            <a:r>
              <a:rPr lang="cs-CZ" dirty="0" smtClean="0"/>
              <a:t> pravdy </a:t>
            </a:r>
            <a:r>
              <a:rPr lang="cs-CZ" dirty="0" err="1" smtClean="0"/>
              <a:t>súčasne</a:t>
            </a:r>
            <a:r>
              <a:rPr lang="cs-CZ" dirty="0" smtClean="0"/>
              <a:t> </a:t>
            </a:r>
            <a:r>
              <a:rPr lang="cs-CZ" dirty="0" err="1" smtClean="0"/>
              <a:t>ľúbi</a:t>
            </a:r>
            <a:r>
              <a:rPr lang="cs-CZ" dirty="0" smtClean="0"/>
              <a:t> ženu, </a:t>
            </a:r>
            <a:r>
              <a:rPr lang="cs-CZ" dirty="0" err="1" smtClean="0"/>
              <a:t>ktorá</a:t>
            </a:r>
            <a:r>
              <a:rPr lang="cs-CZ" dirty="0" smtClean="0"/>
              <a:t> je </a:t>
            </a:r>
            <a:r>
              <a:rPr lang="cs-CZ" dirty="0" err="1" smtClean="0"/>
              <a:t>presným</a:t>
            </a:r>
            <a:r>
              <a:rPr lang="cs-CZ" dirty="0" smtClean="0"/>
              <a:t> </a:t>
            </a:r>
            <a:r>
              <a:rPr lang="cs-CZ" dirty="0" err="1" smtClean="0"/>
              <a:t>opakom</a:t>
            </a:r>
            <a:r>
              <a:rPr lang="cs-CZ" dirty="0" smtClean="0"/>
              <a:t> jeho </a:t>
            </a:r>
            <a:r>
              <a:rPr lang="cs-CZ" dirty="0" err="1" smtClean="0"/>
              <a:t>ideálov</a:t>
            </a:r>
            <a:r>
              <a:rPr lang="cs-CZ" dirty="0" smtClean="0"/>
              <a:t>. </a:t>
            </a:r>
            <a:r>
              <a:rPr lang="cs-CZ" dirty="0" err="1" smtClean="0"/>
              <a:t>Celimena</a:t>
            </a:r>
            <a:r>
              <a:rPr lang="cs-CZ" dirty="0" smtClean="0"/>
              <a:t> je </a:t>
            </a:r>
            <a:r>
              <a:rPr lang="cs-CZ" dirty="0" err="1" smtClean="0"/>
              <a:t>neverná</a:t>
            </a:r>
            <a:r>
              <a:rPr lang="cs-CZ" dirty="0" smtClean="0"/>
              <a:t>, </a:t>
            </a:r>
            <a:r>
              <a:rPr lang="cs-CZ" dirty="0" err="1" smtClean="0"/>
              <a:t>podvádza</a:t>
            </a:r>
            <a:r>
              <a:rPr lang="cs-CZ" dirty="0" smtClean="0"/>
              <a:t>, </a:t>
            </a:r>
            <a:r>
              <a:rPr lang="cs-CZ" dirty="0" err="1" smtClean="0"/>
              <a:t>šíri</a:t>
            </a:r>
            <a:r>
              <a:rPr lang="cs-CZ" dirty="0" smtClean="0"/>
              <a:t> klebety a </a:t>
            </a:r>
            <a:r>
              <a:rPr lang="cs-CZ" dirty="0" err="1" smtClean="0"/>
              <a:t>ohovára</a:t>
            </a:r>
            <a:r>
              <a:rPr lang="cs-CZ" dirty="0" smtClean="0"/>
              <a:t>.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LAKOMEC</a:t>
            </a:r>
            <a:endParaRPr lang="sk-SK" dirty="0"/>
          </a:p>
        </p:txBody>
      </p:sp>
      <p:pic>
        <p:nvPicPr>
          <p:cNvPr id="1027" name="Picture 3" descr="C:\Documents and Settings\Michal Dindeš\Local Settings\Temporary Internet Files\Content.IE5\4BTF22RT\dglxasset[1].aspx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235362" cy="1080120"/>
          </a:xfrm>
          <a:prstGeom prst="rect">
            <a:avLst/>
          </a:prstGeom>
          <a:noFill/>
        </p:spPr>
      </p:pic>
      <p:sp>
        <p:nvSpPr>
          <p:cNvPr id="6" name="Zástupný symbol obsahu 5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91264" cy="5061176"/>
          </a:xfrm>
        </p:spPr>
        <p:txBody>
          <a:bodyPr>
            <a:normAutofit/>
          </a:bodyPr>
          <a:lstStyle/>
          <a:p>
            <a:r>
              <a:rPr lang="cs-CZ" u="sng" dirty="0" err="1" smtClean="0"/>
              <a:t>Harpagon</a:t>
            </a:r>
            <a:r>
              <a:rPr lang="cs-CZ" dirty="0" smtClean="0"/>
              <a:t> </a:t>
            </a:r>
          </a:p>
          <a:p>
            <a:r>
              <a:rPr lang="cs-CZ" dirty="0" smtClean="0"/>
              <a:t>jeho jediným </a:t>
            </a:r>
            <a:r>
              <a:rPr lang="cs-CZ" dirty="0" err="1" smtClean="0"/>
              <a:t>cieľom</a:t>
            </a:r>
            <a:r>
              <a:rPr lang="cs-CZ" dirty="0" smtClean="0"/>
              <a:t> je mať </a:t>
            </a:r>
            <a:r>
              <a:rPr lang="cs-CZ" dirty="0" err="1" smtClean="0"/>
              <a:t>viac</a:t>
            </a:r>
            <a:r>
              <a:rPr lang="cs-CZ" dirty="0" smtClean="0"/>
              <a:t> a </a:t>
            </a:r>
            <a:r>
              <a:rPr lang="cs-CZ" dirty="0" err="1" smtClean="0"/>
              <a:t>viac</a:t>
            </a:r>
            <a:r>
              <a:rPr lang="cs-CZ" dirty="0" smtClean="0"/>
              <a:t> </a:t>
            </a:r>
            <a:r>
              <a:rPr lang="cs-CZ" dirty="0" err="1" smtClean="0"/>
              <a:t>peňazí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bol schopný </a:t>
            </a:r>
            <a:r>
              <a:rPr lang="cs-CZ" dirty="0" err="1" smtClean="0"/>
              <a:t>pre</a:t>
            </a:r>
            <a:r>
              <a:rPr lang="cs-CZ" dirty="0" smtClean="0"/>
              <a:t> ne </a:t>
            </a:r>
            <a:r>
              <a:rPr lang="cs-CZ" dirty="0" err="1" smtClean="0"/>
              <a:t>urobiť</a:t>
            </a:r>
            <a:r>
              <a:rPr lang="cs-CZ" dirty="0" smtClean="0"/>
              <a:t> </a:t>
            </a:r>
            <a:r>
              <a:rPr lang="cs-CZ" dirty="0" err="1" smtClean="0"/>
              <a:t>čokoľvek</a:t>
            </a:r>
            <a:r>
              <a:rPr lang="cs-CZ" dirty="0" smtClean="0"/>
              <a:t> -aj </a:t>
            </a:r>
            <a:r>
              <a:rPr lang="cs-CZ" dirty="0" err="1" smtClean="0"/>
              <a:t>obetovať</a:t>
            </a:r>
            <a:r>
              <a:rPr lang="cs-CZ" dirty="0" smtClean="0"/>
              <a:t> </a:t>
            </a:r>
            <a:r>
              <a:rPr lang="cs-CZ" dirty="0" err="1" smtClean="0"/>
              <a:t>šťastie</a:t>
            </a:r>
            <a:r>
              <a:rPr lang="cs-CZ" dirty="0" smtClean="0"/>
              <a:t> </a:t>
            </a:r>
            <a:r>
              <a:rPr lang="cs-CZ" dirty="0" err="1" smtClean="0"/>
              <a:t>svojich</a:t>
            </a:r>
            <a:r>
              <a:rPr lang="cs-CZ" dirty="0" smtClean="0"/>
              <a:t> </a:t>
            </a:r>
            <a:r>
              <a:rPr lang="cs-CZ" dirty="0" err="1" smtClean="0"/>
              <a:t>detí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i="1" dirty="0" smtClean="0"/>
              <a:t>„Slovo </a:t>
            </a:r>
            <a:r>
              <a:rPr lang="cs-CZ" i="1" dirty="0" err="1" smtClean="0"/>
              <a:t>dať</a:t>
            </a:r>
            <a:r>
              <a:rPr lang="cs-CZ" i="1" dirty="0" smtClean="0"/>
              <a:t> mu je odporné, i </a:t>
            </a:r>
            <a:r>
              <a:rPr lang="cs-CZ" i="1" dirty="0" err="1" smtClean="0"/>
              <a:t>keď</a:t>
            </a:r>
            <a:r>
              <a:rPr lang="cs-CZ" i="1" dirty="0" smtClean="0"/>
              <a:t> má </a:t>
            </a:r>
            <a:r>
              <a:rPr lang="cs-CZ" i="1" dirty="0" err="1" smtClean="0"/>
              <a:t>pohroziť</a:t>
            </a:r>
            <a:r>
              <a:rPr lang="cs-CZ" i="1" dirty="0" smtClean="0"/>
              <a:t>, </a:t>
            </a:r>
            <a:r>
              <a:rPr lang="cs-CZ" i="1" dirty="0" err="1" smtClean="0"/>
              <a:t>hovorí</a:t>
            </a:r>
            <a:r>
              <a:rPr lang="cs-CZ" i="1" dirty="0" smtClean="0"/>
              <a:t>: </a:t>
            </a:r>
            <a:r>
              <a:rPr lang="cs-CZ" i="1" dirty="0" err="1" smtClean="0"/>
              <a:t>Ja</a:t>
            </a:r>
            <a:r>
              <a:rPr lang="cs-CZ" i="1" dirty="0" smtClean="0"/>
              <a:t> ti </a:t>
            </a:r>
            <a:r>
              <a:rPr lang="cs-CZ" i="1" dirty="0" err="1" smtClean="0"/>
              <a:t>požičiam</a:t>
            </a:r>
            <a:r>
              <a:rPr lang="cs-CZ" i="1" dirty="0" smtClean="0"/>
              <a:t>“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trúchli</a:t>
            </a:r>
            <a:r>
              <a:rPr lang="cs-CZ" dirty="0" smtClean="0"/>
              <a:t> za </a:t>
            </a:r>
            <a:r>
              <a:rPr lang="cs-CZ" dirty="0" err="1" smtClean="0"/>
              <a:t>peniazmi</a:t>
            </a:r>
            <a:r>
              <a:rPr lang="cs-CZ" dirty="0" smtClean="0"/>
              <a:t>, </a:t>
            </a:r>
            <a:r>
              <a:rPr lang="cs-CZ" dirty="0" err="1" smtClean="0"/>
              <a:t>obetuje</a:t>
            </a:r>
            <a:r>
              <a:rPr lang="cs-CZ" dirty="0" smtClean="0"/>
              <a:t> za ne i život </a:t>
            </a:r>
          </a:p>
          <a:p>
            <a:r>
              <a:rPr lang="cs-CZ" dirty="0" err="1" smtClean="0"/>
              <a:t>nakoniec</a:t>
            </a:r>
            <a:r>
              <a:rPr lang="cs-CZ" dirty="0" smtClean="0"/>
              <a:t> </a:t>
            </a:r>
            <a:r>
              <a:rPr lang="cs-CZ" dirty="0" err="1" smtClean="0"/>
              <a:t>deťom</a:t>
            </a:r>
            <a:r>
              <a:rPr lang="cs-CZ" dirty="0" smtClean="0"/>
              <a:t> povolí </a:t>
            </a:r>
            <a:r>
              <a:rPr lang="cs-CZ" dirty="0" err="1" smtClean="0"/>
              <a:t>svadbu</a:t>
            </a:r>
            <a:r>
              <a:rPr lang="cs-CZ" dirty="0" smtClean="0"/>
              <a:t>, ale i tak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neprispeje</a:t>
            </a:r>
            <a:r>
              <a:rPr lang="cs-CZ" dirty="0" smtClean="0"/>
              <a:t> -je rád, že to </a:t>
            </a:r>
            <a:r>
              <a:rPr lang="cs-CZ" dirty="0" err="1" smtClean="0"/>
              <a:t>Anzelm</a:t>
            </a:r>
            <a:r>
              <a:rPr lang="cs-CZ" dirty="0" smtClean="0"/>
              <a:t> zaplatí </a:t>
            </a:r>
          </a:p>
          <a:p>
            <a:r>
              <a:rPr lang="cs-CZ" dirty="0" smtClean="0"/>
              <a:t>mať </a:t>
            </a:r>
            <a:r>
              <a:rPr lang="cs-CZ" dirty="0" err="1" smtClean="0"/>
              <a:t>čo</a:t>
            </a:r>
            <a:r>
              <a:rPr lang="cs-CZ" dirty="0" smtClean="0"/>
              <a:t> </a:t>
            </a:r>
            <a:r>
              <a:rPr lang="cs-CZ" dirty="0" err="1" smtClean="0"/>
              <a:t>najviac</a:t>
            </a:r>
            <a:r>
              <a:rPr lang="cs-CZ" dirty="0" smtClean="0"/>
              <a:t> je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neho</a:t>
            </a:r>
            <a:r>
              <a:rPr lang="cs-CZ" dirty="0" smtClean="0"/>
              <a:t> </a:t>
            </a:r>
            <a:r>
              <a:rPr lang="cs-CZ" dirty="0" err="1" smtClean="0"/>
              <a:t>dôležité</a:t>
            </a:r>
            <a:r>
              <a:rPr lang="cs-CZ" dirty="0" smtClean="0"/>
              <a:t> - </a:t>
            </a:r>
            <a:r>
              <a:rPr lang="cs-CZ" dirty="0" err="1" smtClean="0"/>
              <a:t>netrápi</a:t>
            </a:r>
            <a:r>
              <a:rPr lang="cs-CZ" dirty="0" smtClean="0"/>
              <a:t> ho otázka </a:t>
            </a:r>
            <a:r>
              <a:rPr lang="cs-CZ" dirty="0" err="1" smtClean="0"/>
              <a:t>šťastia</a:t>
            </a:r>
            <a:r>
              <a:rPr lang="cs-CZ" dirty="0" smtClean="0"/>
              <a:t> </a:t>
            </a:r>
            <a:r>
              <a:rPr lang="cs-CZ" dirty="0" err="1" smtClean="0"/>
              <a:t>detí</a:t>
            </a:r>
            <a:r>
              <a:rPr lang="cs-CZ" dirty="0" smtClean="0"/>
              <a:t>, lásky…to </a:t>
            </a:r>
            <a:r>
              <a:rPr lang="cs-CZ" dirty="0" err="1" smtClean="0"/>
              <a:t>sa</a:t>
            </a:r>
            <a:r>
              <a:rPr lang="cs-CZ" dirty="0" smtClean="0"/>
              <a:t> nedá </a:t>
            </a:r>
            <a:r>
              <a:rPr lang="cs-CZ" dirty="0" err="1" smtClean="0"/>
              <a:t>speňažiť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LAKOMEC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91264" cy="50611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i="1" dirty="0" smtClean="0"/>
              <a:t>„</a:t>
            </a:r>
            <a:r>
              <a:rPr lang="cs-CZ" i="1" dirty="0" err="1" smtClean="0"/>
              <a:t>Zlodej</a:t>
            </a:r>
            <a:r>
              <a:rPr lang="cs-CZ" i="1" dirty="0" smtClean="0"/>
              <a:t>! Vrah! </a:t>
            </a:r>
            <a:r>
              <a:rPr lang="cs-CZ" i="1" dirty="0" err="1" smtClean="0"/>
              <a:t>Mordár</a:t>
            </a:r>
            <a:r>
              <a:rPr lang="cs-CZ" i="1" dirty="0" smtClean="0"/>
              <a:t> </a:t>
            </a:r>
            <a:r>
              <a:rPr lang="cs-CZ" i="1" dirty="0" err="1" smtClean="0"/>
              <a:t>Spravodlivosť</a:t>
            </a:r>
            <a:r>
              <a:rPr lang="cs-CZ" i="1" dirty="0" smtClean="0"/>
              <a:t>, ó, </a:t>
            </a:r>
            <a:r>
              <a:rPr lang="cs-CZ" i="1" dirty="0" err="1" smtClean="0"/>
              <a:t>spravodlivé</a:t>
            </a:r>
            <a:r>
              <a:rPr lang="cs-CZ" i="1" dirty="0" smtClean="0"/>
              <a:t> </a:t>
            </a:r>
            <a:r>
              <a:rPr lang="cs-CZ" i="1" dirty="0" err="1" smtClean="0"/>
              <a:t>nebesá</a:t>
            </a:r>
            <a:r>
              <a:rPr lang="cs-CZ" i="1" dirty="0" smtClean="0"/>
              <a:t>! </a:t>
            </a:r>
            <a:r>
              <a:rPr lang="cs-CZ" i="1" dirty="0" err="1" smtClean="0"/>
              <a:t>Som</a:t>
            </a:r>
            <a:r>
              <a:rPr lang="cs-CZ" i="1" dirty="0" smtClean="0"/>
              <a:t> </a:t>
            </a:r>
            <a:r>
              <a:rPr lang="cs-CZ" i="1" dirty="0" err="1" smtClean="0"/>
              <a:t>stratený</a:t>
            </a:r>
            <a:r>
              <a:rPr lang="cs-CZ" i="1" dirty="0" smtClean="0"/>
              <a:t>. </a:t>
            </a:r>
            <a:r>
              <a:rPr lang="cs-CZ" i="1" dirty="0" err="1" smtClean="0"/>
              <a:t>Som</a:t>
            </a:r>
            <a:r>
              <a:rPr lang="cs-CZ" i="1" dirty="0" smtClean="0"/>
              <a:t> </a:t>
            </a:r>
            <a:r>
              <a:rPr lang="cs-CZ" i="1" dirty="0" err="1" smtClean="0"/>
              <a:t>zavraždený</a:t>
            </a:r>
            <a:r>
              <a:rPr lang="cs-CZ" i="1" dirty="0" smtClean="0"/>
              <a:t>. Krk mi </a:t>
            </a:r>
            <a:r>
              <a:rPr lang="cs-CZ" i="1" dirty="0" err="1" smtClean="0"/>
              <a:t>podrezali</a:t>
            </a:r>
            <a:r>
              <a:rPr lang="cs-CZ" i="1" dirty="0" smtClean="0"/>
              <a:t>. Ukradli mi moje </a:t>
            </a:r>
            <a:r>
              <a:rPr lang="cs-CZ" i="1" dirty="0" err="1" smtClean="0"/>
              <a:t>peniaze</a:t>
            </a:r>
            <a:r>
              <a:rPr lang="cs-CZ" i="1" dirty="0" smtClean="0"/>
              <a:t>…</a:t>
            </a:r>
            <a:r>
              <a:rPr lang="cs-CZ" i="1" dirty="0" err="1" smtClean="0"/>
              <a:t>Jaj</a:t>
            </a:r>
            <a:r>
              <a:rPr lang="cs-CZ" i="1" dirty="0" smtClean="0"/>
              <a:t>, </a:t>
            </a:r>
            <a:r>
              <a:rPr lang="cs-CZ" i="1" dirty="0" err="1" smtClean="0"/>
              <a:t>jaj</a:t>
            </a:r>
            <a:r>
              <a:rPr lang="cs-CZ" i="1" dirty="0" smtClean="0"/>
              <a:t>, moje </a:t>
            </a:r>
            <a:r>
              <a:rPr lang="cs-CZ" i="1" dirty="0" err="1" smtClean="0"/>
              <a:t>úbohé</a:t>
            </a:r>
            <a:r>
              <a:rPr lang="cs-CZ" i="1" dirty="0" smtClean="0"/>
              <a:t> </a:t>
            </a:r>
            <a:r>
              <a:rPr lang="cs-CZ" i="1" dirty="0" err="1" smtClean="0"/>
              <a:t>peniaze</a:t>
            </a:r>
            <a:r>
              <a:rPr lang="cs-CZ" i="1" dirty="0" smtClean="0"/>
              <a:t>! Moji </a:t>
            </a:r>
            <a:r>
              <a:rPr lang="cs-CZ" i="1" dirty="0" err="1" smtClean="0"/>
              <a:t>drahí</a:t>
            </a:r>
            <a:r>
              <a:rPr lang="cs-CZ" i="1" dirty="0" smtClean="0"/>
              <a:t> </a:t>
            </a:r>
            <a:r>
              <a:rPr lang="cs-CZ" i="1" dirty="0" err="1" smtClean="0"/>
              <a:t>priatelia</a:t>
            </a:r>
            <a:r>
              <a:rPr lang="cs-CZ" i="1" dirty="0" smtClean="0"/>
              <a:t>! </a:t>
            </a:r>
            <a:r>
              <a:rPr lang="cs-CZ" i="1" dirty="0" err="1" smtClean="0"/>
              <a:t>Ozbíjali</a:t>
            </a:r>
            <a:r>
              <a:rPr lang="cs-CZ" i="1" dirty="0" smtClean="0"/>
              <a:t> </a:t>
            </a:r>
            <a:r>
              <a:rPr lang="cs-CZ" i="1" dirty="0" err="1" smtClean="0"/>
              <a:t>ma</a:t>
            </a:r>
            <a:r>
              <a:rPr lang="cs-CZ" i="1" dirty="0" smtClean="0"/>
              <a:t> o vás. A </a:t>
            </a:r>
            <a:r>
              <a:rPr lang="cs-CZ" i="1" dirty="0" err="1" smtClean="0"/>
              <a:t>keď</a:t>
            </a:r>
            <a:r>
              <a:rPr lang="cs-CZ" i="1" dirty="0" smtClean="0"/>
              <a:t> mi vás vzali, </a:t>
            </a:r>
            <a:r>
              <a:rPr lang="cs-CZ" i="1" dirty="0" err="1" smtClean="0"/>
              <a:t>stratil</a:t>
            </a:r>
            <a:r>
              <a:rPr lang="cs-CZ" i="1" dirty="0" smtClean="0"/>
              <a:t> </a:t>
            </a:r>
            <a:r>
              <a:rPr lang="cs-CZ" i="1" dirty="0" err="1" smtClean="0"/>
              <a:t>som</a:t>
            </a:r>
            <a:r>
              <a:rPr lang="cs-CZ" i="1" dirty="0" smtClean="0"/>
              <a:t> </a:t>
            </a:r>
            <a:r>
              <a:rPr lang="cs-CZ" i="1" dirty="0" err="1" smtClean="0"/>
              <a:t>svoju</a:t>
            </a:r>
            <a:r>
              <a:rPr lang="cs-CZ" i="1" dirty="0" smtClean="0"/>
              <a:t> oporu, </a:t>
            </a:r>
            <a:r>
              <a:rPr lang="cs-CZ" i="1" dirty="0" err="1" smtClean="0"/>
              <a:t>svoju</a:t>
            </a:r>
            <a:r>
              <a:rPr lang="cs-CZ" i="1" dirty="0" smtClean="0"/>
              <a:t> </a:t>
            </a:r>
            <a:r>
              <a:rPr lang="cs-CZ" i="1" dirty="0" err="1" smtClean="0"/>
              <a:t>útechu</a:t>
            </a:r>
            <a:r>
              <a:rPr lang="cs-CZ" i="1" dirty="0" smtClean="0"/>
              <a:t>, svoje </a:t>
            </a:r>
            <a:r>
              <a:rPr lang="cs-CZ" i="1" dirty="0" err="1" smtClean="0"/>
              <a:t>potešenie</a:t>
            </a:r>
            <a:r>
              <a:rPr lang="cs-CZ" i="1" dirty="0" smtClean="0"/>
              <a:t>. </a:t>
            </a:r>
            <a:r>
              <a:rPr lang="cs-CZ" i="1" dirty="0" err="1" smtClean="0"/>
              <a:t>Všetkému</a:t>
            </a:r>
            <a:r>
              <a:rPr lang="cs-CZ" i="1" dirty="0" smtClean="0"/>
              <a:t> je </a:t>
            </a:r>
            <a:r>
              <a:rPr lang="cs-CZ" i="1" dirty="0" err="1" smtClean="0"/>
              <a:t>koniec</a:t>
            </a:r>
            <a:r>
              <a:rPr lang="cs-CZ" i="1" dirty="0" smtClean="0"/>
              <a:t>. Už nemám </a:t>
            </a:r>
            <a:r>
              <a:rPr lang="cs-CZ" i="1" dirty="0" err="1" smtClean="0"/>
              <a:t>čo</a:t>
            </a:r>
            <a:r>
              <a:rPr lang="cs-CZ" i="1" dirty="0" smtClean="0"/>
              <a:t> </a:t>
            </a:r>
            <a:r>
              <a:rPr lang="cs-CZ" i="1" dirty="0" err="1" smtClean="0"/>
              <a:t>hľadať</a:t>
            </a:r>
            <a:r>
              <a:rPr lang="cs-CZ" i="1" dirty="0" smtClean="0"/>
              <a:t> na </a:t>
            </a:r>
            <a:r>
              <a:rPr lang="cs-CZ" i="1" dirty="0" err="1" smtClean="0"/>
              <a:t>svete</a:t>
            </a:r>
            <a:r>
              <a:rPr lang="cs-CZ" i="1" dirty="0" smtClean="0"/>
              <a:t>. Bez vás mi </a:t>
            </a:r>
            <a:r>
              <a:rPr lang="cs-CZ" i="1" dirty="0" err="1" smtClean="0"/>
              <a:t>žiť</a:t>
            </a:r>
            <a:r>
              <a:rPr lang="cs-CZ" i="1" dirty="0" smtClean="0"/>
              <a:t> nemožno!…</a:t>
            </a:r>
            <a:r>
              <a:rPr lang="cs-CZ" i="1" dirty="0" err="1" smtClean="0"/>
              <a:t>môj</a:t>
            </a:r>
            <a:r>
              <a:rPr lang="cs-CZ" i="1" dirty="0" smtClean="0"/>
              <a:t> </a:t>
            </a:r>
            <a:r>
              <a:rPr lang="cs-CZ" i="1" dirty="0" err="1" smtClean="0"/>
              <a:t>koniec</a:t>
            </a:r>
            <a:r>
              <a:rPr lang="cs-CZ" i="1" dirty="0" smtClean="0"/>
              <a:t>, </a:t>
            </a:r>
            <a:r>
              <a:rPr lang="cs-CZ" i="1" dirty="0" err="1" smtClean="0"/>
              <a:t>moja</a:t>
            </a:r>
            <a:r>
              <a:rPr lang="cs-CZ" i="1" dirty="0" smtClean="0"/>
              <a:t> smrť, </a:t>
            </a:r>
            <a:r>
              <a:rPr lang="cs-CZ" i="1" dirty="0" err="1" smtClean="0"/>
              <a:t>môj</a:t>
            </a:r>
            <a:r>
              <a:rPr lang="cs-CZ" i="1" dirty="0" smtClean="0"/>
              <a:t> hrob…Nech to už </a:t>
            </a:r>
            <a:r>
              <a:rPr lang="cs-CZ" i="1" dirty="0" err="1" smtClean="0"/>
              <a:t>ktokoľvek</a:t>
            </a:r>
            <a:r>
              <a:rPr lang="cs-CZ" i="1" dirty="0" smtClean="0"/>
              <a:t> urobil, musel </a:t>
            </a:r>
            <a:r>
              <a:rPr lang="cs-CZ" i="1" dirty="0" err="1" smtClean="0"/>
              <a:t>paromovsky</a:t>
            </a:r>
            <a:r>
              <a:rPr lang="cs-CZ" i="1" dirty="0" smtClean="0"/>
              <a:t> </a:t>
            </a:r>
            <a:r>
              <a:rPr lang="cs-CZ" i="1" dirty="0" err="1" smtClean="0"/>
              <a:t>striehnuť</a:t>
            </a:r>
            <a:r>
              <a:rPr lang="cs-CZ" i="1" dirty="0" smtClean="0"/>
              <a:t> na vhodný čas. Vybral si </a:t>
            </a:r>
            <a:r>
              <a:rPr lang="cs-CZ" i="1" dirty="0" err="1" smtClean="0"/>
              <a:t>práve</a:t>
            </a:r>
            <a:r>
              <a:rPr lang="cs-CZ" i="1" dirty="0" smtClean="0"/>
              <a:t> </a:t>
            </a:r>
            <a:r>
              <a:rPr lang="cs-CZ" i="1" dirty="0" err="1" smtClean="0"/>
              <a:t>chvíľku</a:t>
            </a:r>
            <a:r>
              <a:rPr lang="cs-CZ" i="1" dirty="0" smtClean="0"/>
              <a:t>, </a:t>
            </a:r>
            <a:r>
              <a:rPr lang="cs-CZ" i="1" dirty="0" err="1" smtClean="0"/>
              <a:t>keď</a:t>
            </a:r>
            <a:r>
              <a:rPr lang="cs-CZ" i="1" dirty="0" smtClean="0"/>
              <a:t> </a:t>
            </a:r>
            <a:r>
              <a:rPr lang="cs-CZ" i="1" dirty="0" err="1" smtClean="0"/>
              <a:t>som</a:t>
            </a:r>
            <a:r>
              <a:rPr lang="cs-CZ" i="1" dirty="0" smtClean="0"/>
              <a:t> </a:t>
            </a:r>
            <a:r>
              <a:rPr lang="cs-CZ" i="1" dirty="0" err="1" smtClean="0"/>
              <a:t>hovoril</a:t>
            </a:r>
            <a:r>
              <a:rPr lang="cs-CZ" i="1" dirty="0" smtClean="0"/>
              <a:t> </a:t>
            </a:r>
            <a:r>
              <a:rPr lang="cs-CZ" i="1" dirty="0" err="1" smtClean="0"/>
              <a:t>so</a:t>
            </a:r>
            <a:r>
              <a:rPr lang="cs-CZ" i="1" dirty="0" smtClean="0"/>
              <a:t> </a:t>
            </a:r>
            <a:r>
              <a:rPr lang="cs-CZ" i="1" dirty="0" err="1" smtClean="0"/>
              <a:t>svojím</a:t>
            </a:r>
            <a:r>
              <a:rPr lang="cs-CZ" i="1" dirty="0" smtClean="0"/>
              <a:t> </a:t>
            </a:r>
            <a:r>
              <a:rPr lang="cs-CZ" i="1" dirty="0" err="1" smtClean="0"/>
              <a:t>nezdarným</a:t>
            </a:r>
            <a:r>
              <a:rPr lang="cs-CZ" i="1" dirty="0" smtClean="0"/>
              <a:t> </a:t>
            </a:r>
            <a:r>
              <a:rPr lang="cs-CZ" i="1" dirty="0" err="1" smtClean="0"/>
              <a:t>synom</a:t>
            </a:r>
            <a:r>
              <a:rPr lang="cs-CZ" i="1" dirty="0" smtClean="0"/>
              <a:t>. </a:t>
            </a:r>
            <a:r>
              <a:rPr lang="cs-CZ" i="1" dirty="0" err="1" smtClean="0"/>
              <a:t>Preč</a:t>
            </a:r>
            <a:r>
              <a:rPr lang="cs-CZ" i="1" dirty="0" smtClean="0"/>
              <a:t> </a:t>
            </a:r>
            <a:r>
              <a:rPr lang="cs-CZ" i="1" dirty="0" err="1" smtClean="0"/>
              <a:t>odtiaľto</a:t>
            </a:r>
            <a:r>
              <a:rPr lang="cs-CZ" i="1" dirty="0" smtClean="0"/>
              <a:t>! </a:t>
            </a:r>
            <a:r>
              <a:rPr lang="cs-CZ" i="1" dirty="0" err="1" smtClean="0"/>
              <a:t>Idem</a:t>
            </a:r>
            <a:r>
              <a:rPr lang="cs-CZ" i="1" dirty="0" smtClean="0"/>
              <a:t> po </a:t>
            </a:r>
            <a:r>
              <a:rPr lang="cs-CZ" i="1" dirty="0" err="1" smtClean="0"/>
              <a:t>policajtom</a:t>
            </a:r>
            <a:r>
              <a:rPr lang="cs-CZ" i="1" dirty="0" smtClean="0"/>
              <a:t> a dám na </a:t>
            </a:r>
            <a:r>
              <a:rPr lang="cs-CZ" i="1" dirty="0" err="1" smtClean="0"/>
              <a:t>škripec</a:t>
            </a:r>
            <a:r>
              <a:rPr lang="cs-CZ" i="1" dirty="0" smtClean="0"/>
              <a:t> </a:t>
            </a:r>
            <a:r>
              <a:rPr lang="cs-CZ" i="1" dirty="0" err="1" smtClean="0"/>
              <a:t>natiahnuť</a:t>
            </a:r>
            <a:r>
              <a:rPr lang="cs-CZ" i="1" dirty="0" smtClean="0"/>
              <a:t> </a:t>
            </a:r>
            <a:r>
              <a:rPr lang="cs-CZ" i="1" dirty="0" err="1" smtClean="0"/>
              <a:t>všetkých</a:t>
            </a:r>
            <a:r>
              <a:rPr lang="cs-CZ" i="1" dirty="0" smtClean="0"/>
              <a:t>, </a:t>
            </a:r>
            <a:r>
              <a:rPr lang="cs-CZ" i="1" dirty="0" err="1" smtClean="0"/>
              <a:t>čo</a:t>
            </a:r>
            <a:r>
              <a:rPr lang="cs-CZ" i="1" dirty="0" smtClean="0"/>
              <a:t> </a:t>
            </a:r>
            <a:r>
              <a:rPr lang="cs-CZ" i="1" dirty="0" err="1" smtClean="0"/>
              <a:t>sú</a:t>
            </a:r>
            <a:r>
              <a:rPr lang="cs-CZ" i="1" dirty="0" smtClean="0"/>
              <a:t> v dome, </a:t>
            </a:r>
            <a:r>
              <a:rPr lang="cs-CZ" i="1" dirty="0" err="1" smtClean="0"/>
              <a:t>slúžky</a:t>
            </a:r>
            <a:r>
              <a:rPr lang="cs-CZ" i="1" dirty="0" smtClean="0"/>
              <a:t>, </a:t>
            </a:r>
            <a:r>
              <a:rPr lang="cs-CZ" i="1" dirty="0" err="1" smtClean="0"/>
              <a:t>sluhov</a:t>
            </a:r>
            <a:r>
              <a:rPr lang="cs-CZ" i="1" dirty="0" smtClean="0"/>
              <a:t>, syna, </a:t>
            </a:r>
            <a:r>
              <a:rPr lang="cs-CZ" i="1" dirty="0" err="1" smtClean="0"/>
              <a:t>dcéru</a:t>
            </a:r>
            <a:r>
              <a:rPr lang="cs-CZ" i="1" dirty="0" smtClean="0"/>
              <a:t> a </a:t>
            </a:r>
            <a:r>
              <a:rPr lang="cs-CZ" i="1" dirty="0" err="1" smtClean="0"/>
              <a:t>naostatok</a:t>
            </a:r>
            <a:r>
              <a:rPr lang="cs-CZ" i="1" dirty="0" smtClean="0"/>
              <a:t> aj </a:t>
            </a:r>
            <a:r>
              <a:rPr lang="cs-CZ" i="1" dirty="0" err="1" smtClean="0"/>
              <a:t>seba</a:t>
            </a:r>
            <a:r>
              <a:rPr lang="cs-CZ" i="1" dirty="0" smtClean="0"/>
              <a:t>…</a:t>
            </a:r>
            <a:r>
              <a:rPr lang="cs-CZ" i="1" dirty="0" err="1" smtClean="0"/>
              <a:t>Všetko</a:t>
            </a:r>
            <a:r>
              <a:rPr lang="cs-CZ" i="1" dirty="0" smtClean="0"/>
              <a:t> do nohy dám </a:t>
            </a:r>
            <a:r>
              <a:rPr lang="cs-CZ" i="1" dirty="0" err="1" smtClean="0"/>
              <a:t>povešať</a:t>
            </a:r>
            <a:r>
              <a:rPr lang="cs-CZ" i="1" dirty="0" smtClean="0"/>
              <a:t>, </a:t>
            </a:r>
            <a:r>
              <a:rPr lang="cs-CZ" i="1" dirty="0" err="1" smtClean="0"/>
              <a:t>ak</a:t>
            </a:r>
            <a:r>
              <a:rPr lang="cs-CZ" i="1" dirty="0" smtClean="0"/>
              <a:t> </a:t>
            </a:r>
            <a:r>
              <a:rPr lang="cs-CZ" i="1" dirty="0" err="1" smtClean="0"/>
              <a:t>tie</a:t>
            </a:r>
            <a:r>
              <a:rPr lang="cs-CZ" i="1" dirty="0" smtClean="0"/>
              <a:t> </a:t>
            </a:r>
            <a:r>
              <a:rPr lang="cs-CZ" i="1" dirty="0" err="1" smtClean="0"/>
              <a:t>peniaze</a:t>
            </a:r>
            <a:r>
              <a:rPr lang="cs-CZ" i="1" dirty="0" smtClean="0"/>
              <a:t> </a:t>
            </a:r>
            <a:r>
              <a:rPr lang="cs-CZ" i="1" dirty="0" err="1" smtClean="0"/>
              <a:t>nenájdem</a:t>
            </a:r>
            <a:r>
              <a:rPr lang="cs-CZ" i="1" dirty="0" smtClean="0"/>
              <a:t>, </a:t>
            </a:r>
            <a:r>
              <a:rPr lang="cs-CZ" i="1" dirty="0" err="1" smtClean="0"/>
              <a:t>obesím</a:t>
            </a:r>
            <a:r>
              <a:rPr lang="cs-CZ" i="1" dirty="0" smtClean="0"/>
              <a:t> </a:t>
            </a:r>
            <a:r>
              <a:rPr lang="cs-CZ" i="1" dirty="0" err="1" smtClean="0"/>
              <a:t>sa</a:t>
            </a:r>
            <a:r>
              <a:rPr lang="cs-CZ" i="1" dirty="0" smtClean="0"/>
              <a:t> aj </a:t>
            </a:r>
            <a:r>
              <a:rPr lang="cs-CZ" i="1" dirty="0" err="1" smtClean="0"/>
              <a:t>ja</a:t>
            </a:r>
            <a:r>
              <a:rPr lang="cs-CZ" i="1" dirty="0" smtClean="0"/>
              <a:t>.“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JEAN RACINE - </a:t>
            </a:r>
            <a:r>
              <a:rPr lang="sk-SK" dirty="0" err="1" smtClean="0"/>
              <a:t>Faidra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sk-SK" sz="2400" dirty="0" smtClean="0"/>
              <a:t>psychologická tragédia z mytologického prostredia. </a:t>
            </a:r>
          </a:p>
          <a:p>
            <a:pPr lvl="1"/>
            <a:r>
              <a:rPr lang="sk-SK" sz="2400" dirty="0" smtClean="0"/>
              <a:t>Hlavnou postavou je </a:t>
            </a:r>
            <a:r>
              <a:rPr lang="sk-SK" sz="2400" dirty="0" err="1" smtClean="0"/>
              <a:t>Faidra</a:t>
            </a:r>
            <a:r>
              <a:rPr lang="sk-SK" sz="2400" dirty="0" smtClean="0"/>
              <a:t>, ktorá počas neprítomnosti svojho manžela pod vplyvom bohyne Afrodity vzplanie láskou k svojmu nevlastnému synovi, krásnemu </a:t>
            </a:r>
            <a:r>
              <a:rPr lang="sk-SK" sz="2400" dirty="0" err="1" smtClean="0"/>
              <a:t>Hypolitovi</a:t>
            </a:r>
            <a:r>
              <a:rPr lang="sk-SK" sz="2400" dirty="0" smtClean="0"/>
              <a:t>. Ten ju odmietne. Zranená a ohrdnutá sa po návrate manžela snaží očierniť </a:t>
            </a:r>
            <a:r>
              <a:rPr lang="sk-SK" sz="2400" dirty="0" err="1" smtClean="0"/>
              <a:t>Hypolita</a:t>
            </a:r>
            <a:r>
              <a:rPr lang="sk-SK" sz="2400" dirty="0" smtClean="0"/>
              <a:t>. Jej manžel ho potom vydá bohom. Prosí o potrestanie previnilca. </a:t>
            </a:r>
            <a:r>
              <a:rPr lang="sk-SK" sz="2400" dirty="0" err="1" smtClean="0"/>
              <a:t>Faidra</a:t>
            </a:r>
            <a:r>
              <a:rPr lang="sk-SK" sz="2400" dirty="0" smtClean="0"/>
              <a:t> si uvedomí svoj zločin a vypije jed. Pred smrťou sa prizná manželovi. </a:t>
            </a:r>
            <a:endParaRPr lang="cs-CZ" sz="2800" dirty="0" smtClean="0"/>
          </a:p>
          <a:p>
            <a:r>
              <a:rPr lang="sk-SK" dirty="0" smtClean="0"/>
              <a:t>Priznanie pravdy je základný princíp klasicizmu.  </a:t>
            </a:r>
            <a:br>
              <a:rPr lang="sk-SK" dirty="0" smtClean="0"/>
            </a:br>
            <a:endParaRPr lang="cs-CZ" sz="2800" dirty="0" smtClean="0"/>
          </a:p>
          <a:p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3525" y="549275"/>
            <a:ext cx="7386638" cy="5546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2000" b="1" dirty="0" err="1"/>
              <a:t>Classicus</a:t>
            </a:r>
            <a:r>
              <a:rPr lang="sk-SK" sz="2000" dirty="0"/>
              <a:t> – vynikajúci, vzorový, príkladný, </a:t>
            </a:r>
            <a:r>
              <a:rPr lang="sk-SK" sz="1600" dirty="0"/>
              <a:t>vzniká vo Francúzsku</a:t>
            </a:r>
          </a:p>
          <a:p>
            <a:pPr>
              <a:lnSpc>
                <a:spcPct val="80000"/>
              </a:lnSpc>
            </a:pPr>
            <a:r>
              <a:rPr lang="sk-SK" sz="2000" b="1" dirty="0"/>
              <a:t>Napodobňovanie</a:t>
            </a:r>
            <a:r>
              <a:rPr lang="sk-SK" sz="2000" dirty="0"/>
              <a:t> podstatného a nemenného z </a:t>
            </a:r>
            <a:r>
              <a:rPr lang="sk-SK" sz="2000" b="1" dirty="0"/>
              <a:t>prírody</a:t>
            </a:r>
          </a:p>
          <a:p>
            <a:pPr>
              <a:lnSpc>
                <a:spcPct val="80000"/>
              </a:lnSpc>
            </a:pPr>
            <a:r>
              <a:rPr lang="sk-SK" sz="2000" i="1" dirty="0">
                <a:solidFill>
                  <a:srgbClr val="2706EE"/>
                </a:solidFill>
              </a:rPr>
              <a:t>Antika - vzor</a:t>
            </a:r>
            <a:r>
              <a:rPr lang="sk-SK" sz="2000" dirty="0"/>
              <a:t>, určenie </a:t>
            </a:r>
            <a:r>
              <a:rPr lang="sk-SK" sz="2000" b="1" dirty="0"/>
              <a:t>presných pravidiel tvorby</a:t>
            </a:r>
          </a:p>
          <a:p>
            <a:pPr>
              <a:lnSpc>
                <a:spcPct val="80000"/>
              </a:lnSpc>
            </a:pPr>
            <a:r>
              <a:rPr lang="sk-SK" sz="2000" dirty="0"/>
              <a:t>Rozdelenie žánrov na </a:t>
            </a:r>
            <a:r>
              <a:rPr lang="sk-SK" sz="2000" b="1" dirty="0">
                <a:solidFill>
                  <a:srgbClr val="2706EE"/>
                </a:solidFill>
              </a:rPr>
              <a:t>vysoké</a:t>
            </a:r>
            <a:r>
              <a:rPr lang="sk-SK" sz="2000" dirty="0"/>
              <a:t> (óda, elégia, epos, žalospev, tragédia) a </a:t>
            </a:r>
            <a:r>
              <a:rPr lang="sk-SK" sz="2000" b="1" dirty="0">
                <a:solidFill>
                  <a:srgbClr val="2706EE"/>
                </a:solidFill>
              </a:rPr>
              <a:t>nízke </a:t>
            </a:r>
            <a:r>
              <a:rPr lang="sk-SK" sz="2000" dirty="0"/>
              <a:t>(bájka, satira, komédia) – nepripúšťa ich prelínanie!</a:t>
            </a:r>
          </a:p>
          <a:p>
            <a:pPr>
              <a:lnSpc>
                <a:spcPct val="80000"/>
              </a:lnSpc>
            </a:pPr>
            <a:r>
              <a:rPr lang="sk-SK" sz="2000" i="1" dirty="0">
                <a:solidFill>
                  <a:srgbClr val="2706EE"/>
                </a:solidFill>
              </a:rPr>
              <a:t>Hrdina</a:t>
            </a:r>
            <a:r>
              <a:rPr lang="sk-SK" sz="2000" dirty="0"/>
              <a:t> – vládcovia, vyššia vrstva vo vysokých žánroch a meštianstvo, obyčajný človek v nízkych. Zovšeobecnené charakterové vlastnosti, odraz doby – </a:t>
            </a:r>
            <a:r>
              <a:rPr lang="sk-SK" sz="2000" b="1" dirty="0"/>
              <a:t>typizácia postáv</a:t>
            </a:r>
            <a:r>
              <a:rPr lang="sk-SK" sz="2000" dirty="0"/>
              <a:t>, vytvorenie typov postáv, ktoré mali všeobecné </a:t>
            </a:r>
            <a:r>
              <a:rPr lang="sk-SK" sz="2000" b="1" dirty="0"/>
              <a:t>charakterizačné črty</a:t>
            </a:r>
            <a:r>
              <a:rPr lang="sk-SK" sz="2000" dirty="0" smtClean="0"/>
              <a:t>. – charakterový typ postavy</a:t>
            </a:r>
            <a:endParaRPr lang="sk-SK" sz="2000" dirty="0"/>
          </a:p>
          <a:p>
            <a:pPr>
              <a:lnSpc>
                <a:spcPct val="80000"/>
              </a:lnSpc>
            </a:pPr>
            <a:r>
              <a:rPr lang="sk-SK" sz="2000" dirty="0"/>
              <a:t>Vyznávanie filozofie </a:t>
            </a:r>
            <a:r>
              <a:rPr lang="sk-SK" sz="2000" i="1" dirty="0">
                <a:solidFill>
                  <a:srgbClr val="2706EE"/>
                </a:solidFill>
              </a:rPr>
              <a:t>racionalizmu</a:t>
            </a:r>
            <a:r>
              <a:rPr lang="sk-SK" sz="2000" dirty="0"/>
              <a:t> (René </a:t>
            </a:r>
            <a:r>
              <a:rPr lang="sk-SK" sz="2000" dirty="0" err="1"/>
              <a:t>Descartes</a:t>
            </a:r>
            <a:r>
              <a:rPr lang="sk-SK" sz="2000" dirty="0"/>
              <a:t> – Myslím, teda </a:t>
            </a:r>
            <a:r>
              <a:rPr lang="sk-SK" sz="2000" dirty="0" smtClean="0"/>
              <a:t>som – </a:t>
            </a:r>
            <a:r>
              <a:rPr lang="sk-SK" sz="2000" dirty="0" err="1" smtClean="0"/>
              <a:t>Cogito</a:t>
            </a:r>
            <a:r>
              <a:rPr lang="sk-SK" sz="2000" dirty="0" smtClean="0"/>
              <a:t> ergo </a:t>
            </a:r>
            <a:r>
              <a:rPr lang="sk-SK" sz="2000" dirty="0" err="1" smtClean="0"/>
              <a:t>sum</a:t>
            </a:r>
            <a:r>
              <a:rPr lang="sk-SK" sz="2000" dirty="0" smtClean="0"/>
              <a:t>).</a:t>
            </a:r>
            <a:endParaRPr lang="sk-SK" sz="2000" dirty="0"/>
          </a:p>
          <a:p>
            <a:pPr>
              <a:lnSpc>
                <a:spcPct val="80000"/>
              </a:lnSpc>
            </a:pPr>
            <a:r>
              <a:rPr lang="sk-SK" sz="2000" dirty="0"/>
              <a:t>Málo priestoru pre subjektívny postoj, vytvorené presné „pravidlá písania“ dielom </a:t>
            </a:r>
            <a:r>
              <a:rPr lang="sk-SK" sz="2000" b="1" i="1" dirty="0">
                <a:solidFill>
                  <a:srgbClr val="2706EE"/>
                </a:solidFill>
              </a:rPr>
              <a:t>Básnické umenie </a:t>
            </a:r>
            <a:r>
              <a:rPr lang="sk-SK" sz="2000" b="1" i="1" dirty="0" err="1">
                <a:solidFill>
                  <a:srgbClr val="2706EE"/>
                </a:solidFill>
              </a:rPr>
              <a:t>Nicolasa</a:t>
            </a:r>
            <a:r>
              <a:rPr lang="sk-SK" sz="2000" b="1" i="1" dirty="0">
                <a:solidFill>
                  <a:srgbClr val="2706EE"/>
                </a:solidFill>
              </a:rPr>
              <a:t> </a:t>
            </a:r>
            <a:r>
              <a:rPr lang="sk-SK" sz="2000" b="1" i="1" dirty="0" err="1">
                <a:solidFill>
                  <a:srgbClr val="2706EE"/>
                </a:solidFill>
              </a:rPr>
              <a:t>Boileaua</a:t>
            </a:r>
            <a:r>
              <a:rPr lang="sk-SK" sz="2000" dirty="0"/>
              <a:t>, ktorý vyžadoval logiku, jednoduchý dej, presnosť jazykového vyjadrovania, neprelínanie štýlov.</a:t>
            </a:r>
          </a:p>
          <a:p>
            <a:pPr>
              <a:lnSpc>
                <a:spcPct val="80000"/>
              </a:lnSpc>
            </a:pPr>
            <a:r>
              <a:rPr lang="sk-SK" sz="2000" dirty="0"/>
              <a:t>V čase doznievajúceho klasicizmu sa vyvíja aj </a:t>
            </a:r>
            <a:r>
              <a:rPr lang="sk-SK" sz="2000" b="1" dirty="0">
                <a:solidFill>
                  <a:srgbClr val="FF0000"/>
                </a:solidFill>
                <a:hlinkClick r:id="rId2" action="ppaction://hlinksldjump"/>
              </a:rPr>
              <a:t>osvietenstvo.</a:t>
            </a:r>
            <a:endParaRPr lang="sk-SK" sz="20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k-SK" sz="2000" b="1" dirty="0">
              <a:solidFill>
                <a:srgbClr val="2706EE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k-SK" sz="2000" b="1" dirty="0">
              <a:solidFill>
                <a:srgbClr val="2706EE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k-SK" sz="2000" dirty="0"/>
          </a:p>
          <a:p>
            <a:pPr>
              <a:lnSpc>
                <a:spcPct val="80000"/>
              </a:lnSpc>
              <a:buFontTx/>
              <a:buNone/>
            </a:pPr>
            <a:endParaRPr lang="sk-SK" sz="2000" dirty="0"/>
          </a:p>
          <a:p>
            <a:pPr>
              <a:lnSpc>
                <a:spcPct val="80000"/>
              </a:lnSpc>
              <a:buFontTx/>
              <a:buNone/>
            </a:pPr>
            <a:endParaRPr lang="sk-SK" sz="2000" dirty="0"/>
          </a:p>
          <a:p>
            <a:pPr>
              <a:lnSpc>
                <a:spcPct val="80000"/>
              </a:lnSpc>
            </a:pPr>
            <a:endParaRPr lang="sk-SK" sz="20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Osvietenstvo</a:t>
            </a: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sz="2000" dirty="0"/>
              <a:t>Viera v osvietený rozum</a:t>
            </a:r>
          </a:p>
          <a:p>
            <a:pPr>
              <a:lnSpc>
                <a:spcPct val="90000"/>
              </a:lnSpc>
            </a:pPr>
            <a:r>
              <a:rPr lang="sk-SK" sz="2000" dirty="0"/>
              <a:t>Pravda je poznateľná rozumom alebo skúsenosťou</a:t>
            </a:r>
          </a:p>
          <a:p>
            <a:pPr>
              <a:lnSpc>
                <a:spcPct val="90000"/>
              </a:lnSpc>
            </a:pPr>
            <a:r>
              <a:rPr lang="sk-SK" sz="2000" dirty="0"/>
              <a:t>Odmieta predsudky a povery, zdôrazňuje potrebu slobody myslenia</a:t>
            </a:r>
          </a:p>
          <a:p>
            <a:pPr>
              <a:lnSpc>
                <a:spcPct val="90000"/>
              </a:lnSpc>
            </a:pPr>
            <a:r>
              <a:rPr lang="sk-SK" sz="2000" dirty="0"/>
              <a:t>Zdôrazňovanie rovnosti medzi ľuďmi!</a:t>
            </a:r>
          </a:p>
          <a:p>
            <a:pPr>
              <a:lnSpc>
                <a:spcPct val="90000"/>
              </a:lnSpc>
            </a:pPr>
            <a:r>
              <a:rPr lang="sk-SK" sz="2000" dirty="0"/>
              <a:t>Rozum a cit sú v súlade.</a:t>
            </a:r>
          </a:p>
          <a:p>
            <a:pPr>
              <a:lnSpc>
                <a:spcPct val="90000"/>
              </a:lnSpc>
            </a:pPr>
            <a:r>
              <a:rPr lang="sk-SK" sz="2000" dirty="0"/>
              <a:t>Najvýznamnejší predstavitelia: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k-SK" sz="2000" dirty="0"/>
              <a:t>Odborná </a:t>
            </a:r>
            <a:r>
              <a:rPr lang="sk-SK" sz="2000" dirty="0" err="1"/>
              <a:t>literatúra:Jean-Jacques</a:t>
            </a:r>
            <a:r>
              <a:rPr lang="sk-SK" sz="2000" dirty="0"/>
              <a:t> </a:t>
            </a:r>
            <a:r>
              <a:rPr lang="sk-SK" sz="2000" b="1" dirty="0" err="1">
                <a:solidFill>
                  <a:srgbClr val="2706EE"/>
                </a:solidFill>
              </a:rPr>
              <a:t>Rousseau</a:t>
            </a:r>
            <a:r>
              <a:rPr lang="sk-SK" sz="2000" b="1" dirty="0">
                <a:solidFill>
                  <a:srgbClr val="2706EE"/>
                </a:solidFill>
              </a:rPr>
              <a:t> </a:t>
            </a:r>
            <a:r>
              <a:rPr lang="sk-SK" sz="2000" dirty="0"/>
              <a:t>(Emil alebo O výchove), Denis </a:t>
            </a:r>
            <a:r>
              <a:rPr lang="sk-SK" sz="2000" b="1" dirty="0" err="1">
                <a:solidFill>
                  <a:srgbClr val="2706EE"/>
                </a:solidFill>
              </a:rPr>
              <a:t>Diderot</a:t>
            </a:r>
            <a:r>
              <a:rPr lang="sk-SK" sz="2000" b="1" dirty="0">
                <a:solidFill>
                  <a:srgbClr val="2706EE"/>
                </a:solidFill>
              </a:rPr>
              <a:t> </a:t>
            </a:r>
            <a:r>
              <a:rPr lang="sk-SK" sz="2000" dirty="0"/>
              <a:t>(Encyklopédia), </a:t>
            </a:r>
            <a:r>
              <a:rPr lang="sk-SK" sz="2000" dirty="0" err="1"/>
              <a:t>Charles-Louis</a:t>
            </a:r>
            <a:r>
              <a:rPr lang="sk-SK" sz="2000" dirty="0"/>
              <a:t> </a:t>
            </a:r>
            <a:r>
              <a:rPr lang="sk-SK" sz="2000" b="1" dirty="0" err="1">
                <a:solidFill>
                  <a:srgbClr val="2706EE"/>
                </a:solidFill>
              </a:rPr>
              <a:t>de</a:t>
            </a:r>
            <a:r>
              <a:rPr lang="sk-SK" sz="2000" b="1" dirty="0">
                <a:solidFill>
                  <a:srgbClr val="2706EE"/>
                </a:solidFill>
              </a:rPr>
              <a:t> </a:t>
            </a:r>
            <a:r>
              <a:rPr lang="sk-SK" sz="2000" b="1" dirty="0" err="1">
                <a:solidFill>
                  <a:srgbClr val="2706EE"/>
                </a:solidFill>
              </a:rPr>
              <a:t>Montesquieu</a:t>
            </a:r>
            <a:r>
              <a:rPr lang="sk-SK" sz="20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k-SK" sz="2000" dirty="0"/>
              <a:t>Umelecká literatúra: Daniel </a:t>
            </a:r>
            <a:r>
              <a:rPr lang="sk-SK" sz="2000" dirty="0" err="1">
                <a:solidFill>
                  <a:srgbClr val="2706EE"/>
                </a:solidFill>
              </a:rPr>
              <a:t>Defoe</a:t>
            </a:r>
            <a:r>
              <a:rPr lang="sk-SK" sz="2000" dirty="0">
                <a:solidFill>
                  <a:srgbClr val="2706EE"/>
                </a:solidFill>
              </a:rPr>
              <a:t> </a:t>
            </a:r>
            <a:r>
              <a:rPr lang="sk-SK" sz="2000" dirty="0"/>
              <a:t>(</a:t>
            </a:r>
            <a:r>
              <a:rPr lang="sk-SK" sz="2000" dirty="0" err="1"/>
              <a:t>Robinson</a:t>
            </a:r>
            <a:r>
              <a:rPr lang="sk-SK" sz="2000" dirty="0"/>
              <a:t> </a:t>
            </a:r>
            <a:r>
              <a:rPr lang="sk-SK" sz="2000" dirty="0" err="1"/>
              <a:t>Crusoe</a:t>
            </a:r>
            <a:r>
              <a:rPr lang="sk-SK" sz="2000" dirty="0"/>
              <a:t>), </a:t>
            </a:r>
            <a:r>
              <a:rPr lang="sk-SK" sz="2000" dirty="0" err="1"/>
              <a:t>Jonathan</a:t>
            </a:r>
            <a:r>
              <a:rPr lang="sk-SK" sz="2000" dirty="0"/>
              <a:t> </a:t>
            </a:r>
            <a:r>
              <a:rPr lang="sk-SK" sz="2000" dirty="0" err="1">
                <a:solidFill>
                  <a:srgbClr val="2706EE"/>
                </a:solidFill>
              </a:rPr>
              <a:t>Swift</a:t>
            </a:r>
            <a:r>
              <a:rPr lang="sk-SK" sz="2000" dirty="0">
                <a:solidFill>
                  <a:srgbClr val="2706EE"/>
                </a:solidFill>
              </a:rPr>
              <a:t> </a:t>
            </a:r>
            <a:r>
              <a:rPr lang="sk-SK" sz="2000" dirty="0"/>
              <a:t>(</a:t>
            </a:r>
            <a:r>
              <a:rPr lang="sk-SK" sz="2000" dirty="0" err="1"/>
              <a:t>Guliverove</a:t>
            </a:r>
            <a:r>
              <a:rPr lang="sk-SK" sz="2000" dirty="0"/>
              <a:t> cesty), </a:t>
            </a:r>
            <a:r>
              <a:rPr lang="sk-SK" sz="2000" dirty="0" err="1"/>
              <a:t>Francois-Marie</a:t>
            </a:r>
            <a:r>
              <a:rPr lang="sk-SK" sz="2000" dirty="0"/>
              <a:t> </a:t>
            </a:r>
            <a:r>
              <a:rPr lang="sk-SK" sz="2000" dirty="0" err="1"/>
              <a:t>Arquet</a:t>
            </a:r>
            <a:r>
              <a:rPr lang="sk-SK" sz="2000" dirty="0"/>
              <a:t> </a:t>
            </a:r>
            <a:r>
              <a:rPr lang="sk-SK" sz="2000" dirty="0" err="1">
                <a:solidFill>
                  <a:srgbClr val="2706EE"/>
                </a:solidFill>
              </a:rPr>
              <a:t>Voltaire</a:t>
            </a:r>
            <a:r>
              <a:rPr lang="sk-SK" sz="2000" dirty="0">
                <a:solidFill>
                  <a:srgbClr val="2706EE"/>
                </a:solidFill>
              </a:rPr>
              <a:t> </a:t>
            </a:r>
            <a:r>
              <a:rPr lang="sk-SK" sz="2000" dirty="0"/>
              <a:t>(</a:t>
            </a:r>
            <a:r>
              <a:rPr lang="sk-SK" sz="2000" dirty="0" err="1"/>
              <a:t>Candide</a:t>
            </a:r>
            <a:r>
              <a:rPr lang="sk-SK" sz="2000" dirty="0"/>
              <a:t> alebo Optimizmus, Babylonská princezná)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93190" name="Picture 6" descr="Roussea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852936"/>
            <a:ext cx="758825" cy="9366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Francúzsky klasicizmus</a:t>
            </a: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268413"/>
            <a:ext cx="7416800" cy="540094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k-SK" sz="2000" dirty="0"/>
              <a:t>Vzniká a formuje sa za vlády kráľa </a:t>
            </a:r>
            <a:r>
              <a:rPr lang="sk-SK" sz="2000" b="1" dirty="0"/>
              <a:t>Ľudovíta XIV.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000" dirty="0"/>
              <a:t>Práve z Francúzska sa rozširuje do celej Európy.</a:t>
            </a:r>
          </a:p>
          <a:p>
            <a:pPr>
              <a:lnSpc>
                <a:spcPct val="80000"/>
              </a:lnSpc>
            </a:pPr>
            <a:r>
              <a:rPr lang="sk-SK" sz="2000" dirty="0">
                <a:solidFill>
                  <a:srgbClr val="FF0000"/>
                </a:solidFill>
              </a:rPr>
              <a:t>Dráma</a:t>
            </a:r>
            <a:r>
              <a:rPr lang="sk-SK" sz="2000" dirty="0"/>
              <a:t>: dodržiavanie </a:t>
            </a:r>
            <a:r>
              <a:rPr lang="sk-SK" sz="2000" b="1" dirty="0"/>
              <a:t>jednoty času </a:t>
            </a:r>
            <a:r>
              <a:rPr lang="sk-SK" sz="2000" dirty="0"/>
              <a:t>(dej sa odohráva počas jedného dňa, </a:t>
            </a:r>
            <a:r>
              <a:rPr lang="sk-SK" sz="2000" dirty="0" err="1"/>
              <a:t>mx</a:t>
            </a:r>
            <a:r>
              <a:rPr lang="sk-SK" sz="2000" dirty="0"/>
              <a:t>. 30 hodín), </a:t>
            </a:r>
            <a:r>
              <a:rPr lang="sk-SK" sz="2000" b="1" dirty="0"/>
              <a:t>jednota miesta </a:t>
            </a:r>
            <a:r>
              <a:rPr lang="sk-SK" sz="2000" dirty="0"/>
              <a:t>(odohráva sa na jednom mieste) </a:t>
            </a:r>
            <a:r>
              <a:rPr lang="sk-SK" sz="2000" b="1" dirty="0"/>
              <a:t>a deja </a:t>
            </a:r>
            <a:r>
              <a:rPr lang="sk-SK" sz="2000" dirty="0"/>
              <a:t>(iba hlavná dejová línia, žiadne vedľajšie, „bočné“, príbehy). Komentovanie postáv a názor autora sa vyjadruje postavou </a:t>
            </a:r>
            <a:r>
              <a:rPr lang="sk-SK" sz="2000" b="1" dirty="0" err="1"/>
              <a:t>rezonéra</a:t>
            </a:r>
            <a:r>
              <a:rPr lang="sk-SK" sz="2000" dirty="0"/>
              <a:t>. Dráma je najčastejšie veršovaná</a:t>
            </a:r>
            <a:r>
              <a:rPr lang="sk-SK" sz="2000" dirty="0" smtClean="0"/>
              <a:t>. – </a:t>
            </a:r>
            <a:r>
              <a:rPr lang="sk-SK" sz="2000" b="1" dirty="0" err="1" smtClean="0"/>
              <a:t>alexandrín</a:t>
            </a:r>
            <a:r>
              <a:rPr lang="sk-SK" sz="2000" dirty="0" smtClean="0"/>
              <a:t> (dvanásťslabičný verš </a:t>
            </a:r>
          </a:p>
          <a:p>
            <a:pPr>
              <a:lnSpc>
                <a:spcPct val="80000"/>
              </a:lnSpc>
              <a:buNone/>
            </a:pPr>
            <a:r>
              <a:rPr lang="sk-SK" sz="2000" dirty="0" smtClean="0"/>
              <a:t>    s dierézou po šiestej slabike)</a:t>
            </a:r>
            <a:endParaRPr lang="sk-SK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sk-SK" sz="2000" dirty="0"/>
              <a:t>Najvýznamnejšie diela: </a:t>
            </a:r>
            <a:r>
              <a:rPr lang="sk-SK" sz="2000" b="1" dirty="0" err="1">
                <a:solidFill>
                  <a:srgbClr val="2706EE"/>
                </a:solidFill>
              </a:rPr>
              <a:t>Cid</a:t>
            </a:r>
            <a:r>
              <a:rPr lang="sk-SK" sz="2000" dirty="0"/>
              <a:t> (autor: </a:t>
            </a:r>
            <a:r>
              <a:rPr lang="sk-SK" sz="2000" dirty="0" err="1"/>
              <a:t>Pierre</a:t>
            </a:r>
            <a:r>
              <a:rPr lang="sk-SK" sz="2000" dirty="0"/>
              <a:t> </a:t>
            </a:r>
            <a:r>
              <a:rPr lang="sk-SK" sz="2000" dirty="0" err="1">
                <a:solidFill>
                  <a:srgbClr val="2706EE"/>
                </a:solidFill>
              </a:rPr>
              <a:t>Corneille</a:t>
            </a:r>
            <a:r>
              <a:rPr lang="sk-SK" sz="20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000" b="1" dirty="0">
                <a:solidFill>
                  <a:srgbClr val="2706EE"/>
                </a:solidFill>
              </a:rPr>
              <a:t>Lakomec </a:t>
            </a:r>
            <a:r>
              <a:rPr lang="sk-SK" sz="2000" dirty="0"/>
              <a:t>(</a:t>
            </a:r>
            <a:r>
              <a:rPr lang="sk-SK" sz="2000" dirty="0" err="1"/>
              <a:t>Jean-Baptiste</a:t>
            </a:r>
            <a:r>
              <a:rPr lang="sk-SK" sz="2000" dirty="0"/>
              <a:t> </a:t>
            </a:r>
            <a:r>
              <a:rPr lang="sk-SK" sz="2000" dirty="0" err="1"/>
              <a:t>Poquelin</a:t>
            </a:r>
            <a:r>
              <a:rPr lang="sk-SK" sz="2000" dirty="0"/>
              <a:t> </a:t>
            </a:r>
            <a:r>
              <a:rPr lang="sk-SK" sz="2000" dirty="0" err="1">
                <a:solidFill>
                  <a:srgbClr val="2706EE"/>
                </a:solidFill>
              </a:rPr>
              <a:t>Moliere</a:t>
            </a:r>
            <a:r>
              <a:rPr lang="sk-SK" sz="20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000" b="1" dirty="0" err="1">
                <a:solidFill>
                  <a:srgbClr val="2706EE"/>
                </a:solidFill>
              </a:rPr>
              <a:t>Faidra</a:t>
            </a:r>
            <a:r>
              <a:rPr lang="sk-SK" sz="2000" dirty="0"/>
              <a:t> (</a:t>
            </a:r>
            <a:r>
              <a:rPr lang="sk-SK" sz="2000" dirty="0" err="1"/>
              <a:t>Jean</a:t>
            </a:r>
            <a:r>
              <a:rPr lang="sk-SK" sz="2000" dirty="0"/>
              <a:t> </a:t>
            </a:r>
            <a:r>
              <a:rPr lang="sk-SK" sz="2000" dirty="0" err="1">
                <a:solidFill>
                  <a:srgbClr val="2706EE"/>
                </a:solidFill>
              </a:rPr>
              <a:t>Racine</a:t>
            </a:r>
            <a:r>
              <a:rPr lang="sk-SK" sz="20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000" dirty="0"/>
              <a:t>Zdravý nemocný, </a:t>
            </a:r>
            <a:r>
              <a:rPr lang="sk-SK" sz="2000" dirty="0" err="1"/>
              <a:t>Misantrop</a:t>
            </a:r>
            <a:r>
              <a:rPr lang="sk-SK" sz="2000" dirty="0"/>
              <a:t> (opäť </a:t>
            </a:r>
            <a:r>
              <a:rPr lang="sk-SK" sz="2000" dirty="0" err="1"/>
              <a:t>Moliere</a:t>
            </a:r>
            <a:r>
              <a:rPr lang="sk-SK" sz="2000" dirty="0"/>
              <a:t>)</a:t>
            </a:r>
          </a:p>
          <a:p>
            <a:pPr>
              <a:lnSpc>
                <a:spcPct val="80000"/>
              </a:lnSpc>
            </a:pPr>
            <a:r>
              <a:rPr lang="sk-SK" sz="2000" dirty="0">
                <a:solidFill>
                  <a:srgbClr val="FF0000"/>
                </a:solidFill>
              </a:rPr>
              <a:t>Bájky</a:t>
            </a:r>
            <a:r>
              <a:rPr lang="sk-SK" sz="2000" dirty="0"/>
              <a:t> – odstraňovanie výlučného mravného ponaučenia, sústredenie pozornosti na </a:t>
            </a:r>
            <a:r>
              <a:rPr lang="sk-SK" sz="2000" dirty="0">
                <a:solidFill>
                  <a:srgbClr val="FF0000"/>
                </a:solidFill>
              </a:rPr>
              <a:t>obraz doby, schvaľovanie zdravého rozumu</a:t>
            </a:r>
            <a:r>
              <a:rPr lang="sk-SK" sz="2000" dirty="0"/>
              <a:t>. Zobrazenie pokrytectva, klamstiev , intríg či nespravodlivosti. 12 zväzkov bájok vydáva </a:t>
            </a:r>
            <a:r>
              <a:rPr lang="sk-SK" sz="2000" dirty="0" err="1">
                <a:solidFill>
                  <a:srgbClr val="2706EE"/>
                </a:solidFill>
              </a:rPr>
              <a:t>Jean</a:t>
            </a:r>
            <a:r>
              <a:rPr lang="sk-SK" sz="2000" dirty="0">
                <a:solidFill>
                  <a:srgbClr val="2706EE"/>
                </a:solidFill>
              </a:rPr>
              <a:t> </a:t>
            </a:r>
            <a:r>
              <a:rPr lang="sk-SK" sz="2000" dirty="0" err="1">
                <a:solidFill>
                  <a:srgbClr val="2706EE"/>
                </a:solidFill>
              </a:rPr>
              <a:t>de</a:t>
            </a:r>
            <a:r>
              <a:rPr lang="sk-SK" sz="2000" dirty="0">
                <a:solidFill>
                  <a:srgbClr val="2706EE"/>
                </a:solidFill>
              </a:rPr>
              <a:t> La </a:t>
            </a:r>
            <a:r>
              <a:rPr lang="sk-SK" sz="2000" dirty="0" err="1">
                <a:solidFill>
                  <a:srgbClr val="2706EE"/>
                </a:solidFill>
              </a:rPr>
              <a:t>Fontaine</a:t>
            </a:r>
            <a:r>
              <a:rPr lang="sk-SK" sz="2000" dirty="0">
                <a:solidFill>
                  <a:srgbClr val="2706EE"/>
                </a:solidFill>
              </a:rPr>
              <a:t>.</a:t>
            </a:r>
            <a:endParaRPr lang="en-US" sz="2000" dirty="0"/>
          </a:p>
        </p:txBody>
      </p:sp>
      <p:pic>
        <p:nvPicPr>
          <p:cNvPr id="94214" name="Picture 6" descr="moli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645024"/>
            <a:ext cx="1147762" cy="128111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PIERRE CORNEILLE - CID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err="1" smtClean="0"/>
              <a:t>dielo</a:t>
            </a:r>
            <a:r>
              <a:rPr lang="cs-CZ" dirty="0" smtClean="0"/>
              <a:t> klasicizmu, v </a:t>
            </a:r>
            <a:r>
              <a:rPr lang="cs-CZ" dirty="0" err="1" smtClean="0"/>
              <a:t>ktorom</a:t>
            </a:r>
            <a:r>
              <a:rPr lang="cs-CZ" dirty="0" smtClean="0"/>
              <a:t> autor ukazuje rozpor </a:t>
            </a:r>
            <a:r>
              <a:rPr lang="cs-CZ" b="1" dirty="0" err="1" smtClean="0"/>
              <a:t>medzi</a:t>
            </a:r>
            <a:r>
              <a:rPr lang="cs-CZ" b="1" dirty="0" smtClean="0"/>
              <a:t> </a:t>
            </a:r>
            <a:r>
              <a:rPr lang="cs-CZ" b="1" dirty="0" err="1" smtClean="0"/>
              <a:t>cťou</a:t>
            </a:r>
            <a:r>
              <a:rPr lang="cs-CZ" b="1" dirty="0" smtClean="0"/>
              <a:t> a </a:t>
            </a:r>
            <a:r>
              <a:rPr lang="cs-CZ" b="1" dirty="0" err="1" smtClean="0"/>
              <a:t>povinnosťou</a:t>
            </a:r>
            <a:r>
              <a:rPr lang="cs-CZ" dirty="0" smtClean="0"/>
              <a:t>, </a:t>
            </a:r>
            <a:r>
              <a:rPr lang="cs-CZ" b="1" dirty="0" smtClean="0"/>
              <a:t>postavy</a:t>
            </a:r>
            <a:r>
              <a:rPr lang="cs-CZ" dirty="0" smtClean="0"/>
              <a:t> </a:t>
            </a:r>
            <a:r>
              <a:rPr lang="cs-CZ" dirty="0" err="1" smtClean="0"/>
              <a:t>sú</a:t>
            </a:r>
            <a:r>
              <a:rPr lang="cs-CZ" dirty="0" smtClean="0"/>
              <a:t> </a:t>
            </a:r>
            <a:r>
              <a:rPr lang="cs-CZ" b="1" dirty="0" smtClean="0"/>
              <a:t>z vysokých </a:t>
            </a:r>
            <a:r>
              <a:rPr lang="cs-CZ" b="1" dirty="0" err="1" smtClean="0"/>
              <a:t>kruhov</a:t>
            </a:r>
            <a:r>
              <a:rPr lang="cs-CZ" dirty="0" smtClean="0"/>
              <a:t>, ale </a:t>
            </a:r>
            <a:r>
              <a:rPr lang="cs-CZ" dirty="0" err="1" smtClean="0"/>
              <a:t>majú</a:t>
            </a:r>
            <a:r>
              <a:rPr lang="cs-CZ" dirty="0" smtClean="0"/>
              <a:t> </a:t>
            </a:r>
            <a:r>
              <a:rPr lang="cs-CZ" dirty="0" err="1" smtClean="0"/>
              <a:t>zmysel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humanitu, je to veršovaná dráma.</a:t>
            </a:r>
          </a:p>
          <a:p>
            <a:pPr>
              <a:buNone/>
            </a:pPr>
            <a:endParaRPr lang="cs-CZ" b="1" dirty="0" smtClean="0"/>
          </a:p>
          <a:p>
            <a:pPr algn="just">
              <a:buNone/>
            </a:pPr>
            <a:r>
              <a:rPr lang="cs-CZ" b="1" dirty="0" smtClean="0">
                <a:solidFill>
                  <a:srgbClr val="FF0000"/>
                </a:solidFill>
              </a:rPr>
              <a:t>Don </a:t>
            </a:r>
            <a:r>
              <a:rPr lang="cs-CZ" b="1" dirty="0" err="1" smtClean="0">
                <a:solidFill>
                  <a:srgbClr val="FF0000"/>
                </a:solidFill>
              </a:rPr>
              <a:t>Rodrigo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zvaný </a:t>
            </a:r>
            <a:r>
              <a:rPr lang="cs-CZ" dirty="0" err="1" smtClean="0"/>
              <a:t>Cid</a:t>
            </a:r>
            <a:r>
              <a:rPr lang="cs-CZ" dirty="0" smtClean="0"/>
              <a:t> miluje </a:t>
            </a:r>
            <a:r>
              <a:rPr lang="cs-CZ" dirty="0" err="1" smtClean="0">
                <a:solidFill>
                  <a:srgbClr val="FF0000"/>
                </a:solidFill>
              </a:rPr>
              <a:t>Chiménu</a:t>
            </a:r>
            <a:r>
              <a:rPr lang="cs-CZ" dirty="0" smtClean="0"/>
              <a:t>, ale jej otec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poškriepil</a:t>
            </a:r>
            <a:r>
              <a:rPr lang="cs-CZ" dirty="0" smtClean="0"/>
              <a:t> s </a:t>
            </a:r>
            <a:r>
              <a:rPr lang="cs-CZ" dirty="0" err="1" smtClean="0"/>
              <a:t>Cidovým</a:t>
            </a:r>
            <a:r>
              <a:rPr lang="cs-CZ" dirty="0" smtClean="0"/>
              <a:t> </a:t>
            </a:r>
            <a:r>
              <a:rPr lang="cs-CZ" dirty="0" err="1" smtClean="0"/>
              <a:t>otcom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výchovu </a:t>
            </a:r>
            <a:r>
              <a:rPr lang="cs-CZ" dirty="0" err="1" smtClean="0"/>
              <a:t>princa</a:t>
            </a:r>
            <a:r>
              <a:rPr lang="cs-CZ" dirty="0" smtClean="0"/>
              <a:t> a </a:t>
            </a:r>
            <a:r>
              <a:rPr lang="cs-CZ" dirty="0" err="1" smtClean="0"/>
              <a:t>udrel</a:t>
            </a:r>
            <a:r>
              <a:rPr lang="cs-CZ" dirty="0" smtClean="0"/>
              <a:t> ho. </a:t>
            </a:r>
            <a:r>
              <a:rPr lang="cs-CZ" dirty="0" err="1" smtClean="0"/>
              <a:t>Cidov</a:t>
            </a:r>
            <a:r>
              <a:rPr lang="cs-CZ" dirty="0" smtClean="0"/>
              <a:t> otec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cíti</a:t>
            </a:r>
            <a:r>
              <a:rPr lang="cs-CZ" dirty="0" smtClean="0"/>
              <a:t> urazený, </a:t>
            </a:r>
            <a:r>
              <a:rPr lang="cs-CZ" dirty="0" err="1" smtClean="0"/>
              <a:t>česť</a:t>
            </a:r>
            <a:r>
              <a:rPr lang="cs-CZ" dirty="0" smtClean="0"/>
              <a:t> mu káže </a:t>
            </a:r>
            <a:r>
              <a:rPr lang="cs-CZ" dirty="0" err="1" smtClean="0"/>
              <a:t>krvou</a:t>
            </a:r>
            <a:r>
              <a:rPr lang="cs-CZ" dirty="0" smtClean="0"/>
              <a:t> </a:t>
            </a:r>
            <a:r>
              <a:rPr lang="cs-CZ" dirty="0" err="1" smtClean="0"/>
              <a:t>zmyť</a:t>
            </a:r>
            <a:r>
              <a:rPr lang="cs-CZ" dirty="0" smtClean="0"/>
              <a:t> urážku. </a:t>
            </a:r>
            <a:r>
              <a:rPr lang="cs-CZ" dirty="0" err="1" smtClean="0"/>
              <a:t>Keďže</a:t>
            </a:r>
            <a:r>
              <a:rPr lang="cs-CZ" dirty="0" smtClean="0"/>
              <a:t> je starý, bojuje za </a:t>
            </a:r>
            <a:r>
              <a:rPr lang="cs-CZ" dirty="0" err="1" smtClean="0"/>
              <a:t>neho</a:t>
            </a:r>
            <a:r>
              <a:rPr lang="cs-CZ" dirty="0" smtClean="0"/>
              <a:t> jeho syn </a:t>
            </a:r>
            <a:r>
              <a:rPr lang="cs-CZ" dirty="0" err="1" smtClean="0"/>
              <a:t>Cid</a:t>
            </a:r>
            <a:r>
              <a:rPr lang="cs-CZ" dirty="0" smtClean="0"/>
              <a:t>, a zabije </a:t>
            </a:r>
            <a:r>
              <a:rPr lang="cs-CZ" dirty="0" smtClean="0">
                <a:solidFill>
                  <a:srgbClr val="FF0000"/>
                </a:solidFill>
              </a:rPr>
              <a:t>Dona </a:t>
            </a:r>
            <a:r>
              <a:rPr lang="cs-CZ" dirty="0" err="1" smtClean="0">
                <a:solidFill>
                  <a:srgbClr val="FF0000"/>
                </a:solidFill>
              </a:rPr>
              <a:t>Diega</a:t>
            </a:r>
            <a:r>
              <a:rPr lang="cs-CZ" dirty="0" smtClean="0"/>
              <a:t> – </a:t>
            </a:r>
            <a:r>
              <a:rPr lang="cs-CZ" dirty="0" err="1" smtClean="0"/>
              <a:t>Chiméninho</a:t>
            </a:r>
            <a:r>
              <a:rPr lang="cs-CZ" dirty="0" smtClean="0"/>
              <a:t> </a:t>
            </a:r>
            <a:r>
              <a:rPr lang="cs-CZ" dirty="0" err="1" smtClean="0"/>
              <a:t>otca</a:t>
            </a:r>
            <a:r>
              <a:rPr lang="cs-CZ" dirty="0" smtClean="0"/>
              <a:t>. </a:t>
            </a:r>
            <a:r>
              <a:rPr lang="cs-CZ" dirty="0" err="1" smtClean="0"/>
              <a:t>Chiména</a:t>
            </a:r>
            <a:r>
              <a:rPr lang="cs-CZ" dirty="0" smtClean="0"/>
              <a:t> </a:t>
            </a:r>
            <a:r>
              <a:rPr lang="cs-CZ" dirty="0" err="1" smtClean="0"/>
              <a:t>žiada</a:t>
            </a:r>
            <a:r>
              <a:rPr lang="cs-CZ" dirty="0" smtClean="0"/>
              <a:t> od </a:t>
            </a:r>
            <a:r>
              <a:rPr lang="cs-CZ" dirty="0" err="1" smtClean="0"/>
              <a:t>kráľa</a:t>
            </a:r>
            <a:r>
              <a:rPr lang="cs-CZ" dirty="0" smtClean="0"/>
              <a:t> </a:t>
            </a:r>
            <a:r>
              <a:rPr lang="cs-CZ" dirty="0" err="1" smtClean="0"/>
              <a:t>potrestanie</a:t>
            </a:r>
            <a:r>
              <a:rPr lang="cs-CZ" dirty="0" smtClean="0"/>
              <a:t> </a:t>
            </a:r>
            <a:r>
              <a:rPr lang="cs-CZ" dirty="0" err="1" smtClean="0"/>
              <a:t>Cida</a:t>
            </a:r>
            <a:r>
              <a:rPr lang="cs-CZ" dirty="0" smtClean="0"/>
              <a:t>, a aj </a:t>
            </a:r>
            <a:r>
              <a:rPr lang="cs-CZ" dirty="0" err="1" smtClean="0"/>
              <a:t>keď</a:t>
            </a:r>
            <a:r>
              <a:rPr lang="cs-CZ" dirty="0" smtClean="0"/>
              <a:t> ho miluje, </a:t>
            </a:r>
            <a:r>
              <a:rPr lang="cs-CZ" dirty="0" err="1" smtClean="0"/>
              <a:t>žiada</a:t>
            </a:r>
            <a:r>
              <a:rPr lang="cs-CZ" dirty="0" smtClean="0"/>
              <a:t> jeho smrť. Krajinu </a:t>
            </a:r>
            <a:r>
              <a:rPr lang="cs-CZ" dirty="0" err="1" smtClean="0"/>
              <a:t>napadnú</a:t>
            </a:r>
            <a:r>
              <a:rPr lang="cs-CZ" dirty="0" smtClean="0"/>
              <a:t> </a:t>
            </a:r>
            <a:r>
              <a:rPr lang="cs-CZ" dirty="0" err="1" smtClean="0"/>
              <a:t>Mauri</a:t>
            </a:r>
            <a:r>
              <a:rPr lang="cs-CZ" dirty="0" smtClean="0"/>
              <a:t> a </a:t>
            </a:r>
            <a:r>
              <a:rPr lang="cs-CZ" dirty="0" err="1" smtClean="0"/>
              <a:t>Cid</a:t>
            </a:r>
            <a:r>
              <a:rPr lang="cs-CZ" dirty="0" smtClean="0"/>
              <a:t> </a:t>
            </a:r>
            <a:r>
              <a:rPr lang="cs-CZ" dirty="0" err="1" smtClean="0"/>
              <a:t>odchádza</a:t>
            </a:r>
            <a:r>
              <a:rPr lang="cs-CZ" dirty="0" smtClean="0"/>
              <a:t> </a:t>
            </a:r>
            <a:r>
              <a:rPr lang="cs-CZ" dirty="0" err="1" smtClean="0"/>
              <a:t>bojovať</a:t>
            </a:r>
            <a:r>
              <a:rPr lang="cs-CZ" dirty="0" smtClean="0"/>
              <a:t>. </a:t>
            </a:r>
            <a:r>
              <a:rPr lang="cs-CZ" dirty="0" err="1" smtClean="0"/>
              <a:t>Nepriateľov</a:t>
            </a:r>
            <a:r>
              <a:rPr lang="cs-CZ" dirty="0" smtClean="0"/>
              <a:t> </a:t>
            </a:r>
            <a:r>
              <a:rPr lang="cs-CZ" dirty="0" err="1" smtClean="0"/>
              <a:t>porazia</a:t>
            </a:r>
            <a:r>
              <a:rPr lang="cs-CZ" dirty="0" smtClean="0"/>
              <a:t>, </a:t>
            </a:r>
            <a:r>
              <a:rPr lang="cs-CZ" dirty="0" err="1" smtClean="0"/>
              <a:t>vtedy</a:t>
            </a:r>
            <a:r>
              <a:rPr lang="cs-CZ" dirty="0" smtClean="0"/>
              <a:t> dostal Don </a:t>
            </a:r>
            <a:r>
              <a:rPr lang="cs-CZ" dirty="0" err="1" smtClean="0"/>
              <a:t>Rodrigo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meno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Cid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čo</a:t>
            </a:r>
            <a:r>
              <a:rPr lang="cs-CZ" dirty="0" smtClean="0">
                <a:solidFill>
                  <a:srgbClr val="FF0000"/>
                </a:solidFill>
              </a:rPr>
              <a:t> znamená pán</a:t>
            </a:r>
            <a:r>
              <a:rPr lang="cs-CZ" dirty="0" smtClean="0"/>
              <a:t>. </a:t>
            </a:r>
            <a:r>
              <a:rPr lang="cs-CZ" dirty="0" err="1" smtClean="0"/>
              <a:t>Chiména</a:t>
            </a:r>
            <a:r>
              <a:rPr lang="cs-CZ" dirty="0" smtClean="0"/>
              <a:t> znova </a:t>
            </a:r>
            <a:r>
              <a:rPr lang="cs-CZ" dirty="0" err="1" smtClean="0"/>
              <a:t>žiada</a:t>
            </a:r>
            <a:r>
              <a:rPr lang="cs-CZ" dirty="0" smtClean="0"/>
              <a:t> jeho smrť, </a:t>
            </a:r>
            <a:r>
              <a:rPr lang="cs-CZ" dirty="0" err="1" smtClean="0"/>
              <a:t>kráľ</a:t>
            </a:r>
            <a:r>
              <a:rPr lang="cs-CZ" dirty="0" smtClean="0"/>
              <a:t> však vidí, že ho miluje. </a:t>
            </a:r>
            <a:r>
              <a:rPr lang="cs-CZ" dirty="0" err="1" smtClean="0"/>
              <a:t>Chiména</a:t>
            </a:r>
            <a:r>
              <a:rPr lang="cs-CZ" dirty="0" smtClean="0"/>
              <a:t> vyzradí </a:t>
            </a:r>
            <a:r>
              <a:rPr lang="cs-CZ" dirty="0" err="1" smtClean="0"/>
              <a:t>Cidovi</a:t>
            </a:r>
            <a:r>
              <a:rPr lang="cs-CZ" dirty="0" smtClean="0"/>
              <a:t>, že </a:t>
            </a:r>
            <a:r>
              <a:rPr lang="cs-CZ" dirty="0" err="1" smtClean="0"/>
              <a:t>sa</a:t>
            </a:r>
            <a:r>
              <a:rPr lang="cs-CZ" dirty="0" smtClean="0"/>
              <a:t> bude </a:t>
            </a:r>
            <a:r>
              <a:rPr lang="cs-CZ" dirty="0" err="1" smtClean="0"/>
              <a:t>bojovať</a:t>
            </a:r>
            <a:r>
              <a:rPr lang="cs-CZ" dirty="0" smtClean="0"/>
              <a:t> o jej ruku a že </a:t>
            </a:r>
            <a:r>
              <a:rPr lang="cs-CZ" dirty="0" err="1" smtClean="0"/>
              <a:t>sa</a:t>
            </a:r>
            <a:r>
              <a:rPr lang="cs-CZ" dirty="0" smtClean="0"/>
              <a:t> stane ženou </a:t>
            </a:r>
            <a:r>
              <a:rPr lang="cs-CZ" dirty="0" err="1" smtClean="0"/>
              <a:t>víťaza</a:t>
            </a:r>
            <a:r>
              <a:rPr lang="cs-CZ" dirty="0" smtClean="0"/>
              <a:t>. V </a:t>
            </a:r>
            <a:r>
              <a:rPr lang="cs-CZ" dirty="0" err="1" smtClean="0"/>
              <a:t>súboji</a:t>
            </a:r>
            <a:r>
              <a:rPr lang="cs-CZ" dirty="0" smtClean="0"/>
              <a:t> </a:t>
            </a:r>
            <a:r>
              <a:rPr lang="cs-CZ" dirty="0" err="1" smtClean="0"/>
              <a:t>zvíťazí</a:t>
            </a:r>
            <a:r>
              <a:rPr lang="cs-CZ" dirty="0" smtClean="0"/>
              <a:t> </a:t>
            </a:r>
            <a:r>
              <a:rPr lang="cs-CZ" dirty="0" err="1" smtClean="0"/>
              <a:t>Cid</a:t>
            </a:r>
            <a:r>
              <a:rPr lang="cs-CZ" dirty="0" smtClean="0"/>
              <a:t>, ale protivníkovi daruje život. </a:t>
            </a:r>
            <a:r>
              <a:rPr lang="cs-CZ" dirty="0" err="1" smtClean="0"/>
              <a:t>Keď</a:t>
            </a:r>
            <a:r>
              <a:rPr lang="cs-CZ" dirty="0" smtClean="0"/>
              <a:t> </a:t>
            </a:r>
            <a:r>
              <a:rPr lang="cs-CZ" dirty="0" err="1" smtClean="0"/>
              <a:t>Chiména</a:t>
            </a:r>
            <a:r>
              <a:rPr lang="cs-CZ" dirty="0" smtClean="0"/>
              <a:t> vidí, že do dvorany </a:t>
            </a:r>
            <a:r>
              <a:rPr lang="cs-CZ" dirty="0" err="1" smtClean="0"/>
              <a:t>vstúpil</a:t>
            </a:r>
            <a:r>
              <a:rPr lang="cs-CZ" dirty="0" smtClean="0"/>
              <a:t> </a:t>
            </a:r>
            <a:r>
              <a:rPr lang="cs-CZ" dirty="0" err="1" smtClean="0"/>
              <a:t>Cidov</a:t>
            </a:r>
            <a:r>
              <a:rPr lang="cs-CZ" dirty="0" smtClean="0"/>
              <a:t> protivník, </a:t>
            </a:r>
            <a:r>
              <a:rPr lang="cs-CZ" dirty="0" err="1" smtClean="0"/>
              <a:t>omdlie</a:t>
            </a:r>
            <a:r>
              <a:rPr lang="cs-CZ" dirty="0" smtClean="0"/>
              <a:t>. </a:t>
            </a:r>
            <a:r>
              <a:rPr lang="cs-CZ" dirty="0" err="1" smtClean="0"/>
              <a:t>Kráľa</a:t>
            </a:r>
            <a:r>
              <a:rPr lang="cs-CZ" dirty="0" smtClean="0"/>
              <a:t> tým </a:t>
            </a:r>
            <a:r>
              <a:rPr lang="cs-CZ" dirty="0" err="1" smtClean="0"/>
              <a:t>presvedčí</a:t>
            </a:r>
            <a:r>
              <a:rPr lang="cs-CZ" dirty="0" smtClean="0"/>
              <a:t> o </a:t>
            </a:r>
            <a:r>
              <a:rPr lang="cs-CZ" dirty="0" err="1" smtClean="0"/>
              <a:t>láske</a:t>
            </a:r>
            <a:r>
              <a:rPr lang="cs-CZ" dirty="0" smtClean="0"/>
              <a:t> k </a:t>
            </a:r>
            <a:r>
              <a:rPr lang="cs-CZ" dirty="0" err="1" smtClean="0"/>
              <a:t>Cidovi</a:t>
            </a:r>
            <a:r>
              <a:rPr lang="cs-CZ" dirty="0" smtClean="0"/>
              <a:t>, a tak </a:t>
            </a:r>
            <a:r>
              <a:rPr lang="cs-CZ" dirty="0" err="1" smtClean="0"/>
              <a:t>kráľ</a:t>
            </a:r>
            <a:r>
              <a:rPr lang="cs-CZ" dirty="0" smtClean="0"/>
              <a:t> </a:t>
            </a:r>
            <a:r>
              <a:rPr lang="cs-CZ" dirty="0" err="1" smtClean="0"/>
              <a:t>rozhodol</a:t>
            </a:r>
            <a:r>
              <a:rPr lang="cs-CZ" dirty="0" smtClean="0"/>
              <a:t>, že </a:t>
            </a:r>
            <a:r>
              <a:rPr lang="cs-CZ" dirty="0" err="1" smtClean="0"/>
              <a:t>česť</a:t>
            </a:r>
            <a:r>
              <a:rPr lang="cs-CZ" dirty="0" smtClean="0"/>
              <a:t> je </a:t>
            </a:r>
            <a:r>
              <a:rPr lang="cs-CZ" dirty="0" err="1" smtClean="0"/>
              <a:t>zachránená</a:t>
            </a:r>
            <a:r>
              <a:rPr lang="cs-CZ" dirty="0" smtClean="0"/>
              <a:t>, že </a:t>
            </a:r>
            <a:r>
              <a:rPr lang="cs-CZ" dirty="0" err="1" smtClean="0"/>
              <a:t>Cid</a:t>
            </a:r>
            <a:r>
              <a:rPr lang="cs-CZ" dirty="0" smtClean="0"/>
              <a:t> zmyl </a:t>
            </a:r>
            <a:r>
              <a:rPr lang="cs-CZ" dirty="0" err="1" smtClean="0"/>
              <a:t>svoju</a:t>
            </a:r>
            <a:r>
              <a:rPr lang="cs-CZ" dirty="0" smtClean="0"/>
              <a:t> vinu v boji proti </a:t>
            </a:r>
            <a:r>
              <a:rPr lang="cs-CZ" dirty="0" err="1" smtClean="0"/>
              <a:t>Maurom</a:t>
            </a:r>
            <a:r>
              <a:rPr lang="cs-CZ" dirty="0" smtClean="0"/>
              <a:t>, </a:t>
            </a:r>
            <a:r>
              <a:rPr lang="cs-CZ" dirty="0" err="1" smtClean="0"/>
              <a:t>ináč</a:t>
            </a:r>
            <a:r>
              <a:rPr lang="cs-CZ" dirty="0" smtClean="0"/>
              <a:t> by nebol hoden jej ruky.</a:t>
            </a:r>
          </a:p>
          <a:p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724942"/>
          </a:xfrm>
        </p:spPr>
        <p:txBody>
          <a:bodyPr/>
          <a:lstStyle/>
          <a:p>
            <a:pPr algn="ctr"/>
            <a:r>
              <a:rPr lang="sk-SK" dirty="0" smtClean="0"/>
              <a:t>PIERRE CORNEILLE - CID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61662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dirty="0" smtClean="0"/>
              <a:t>Strašlivý </a:t>
            </a:r>
            <a:r>
              <a:rPr lang="cs-CZ" dirty="0" err="1" smtClean="0"/>
              <a:t>zúri</a:t>
            </a:r>
            <a:r>
              <a:rPr lang="cs-CZ" dirty="0" smtClean="0"/>
              <a:t> </a:t>
            </a:r>
            <a:r>
              <a:rPr lang="cs-CZ" dirty="0" err="1" smtClean="0"/>
              <a:t>vo</a:t>
            </a:r>
            <a:r>
              <a:rPr lang="cs-CZ" dirty="0" smtClean="0"/>
              <a:t> mne boj!</a:t>
            </a:r>
            <a:br>
              <a:rPr lang="cs-CZ" dirty="0" smtClean="0"/>
            </a:br>
            <a:r>
              <a:rPr lang="cs-CZ" dirty="0" smtClean="0"/>
              <a:t>V hrudi mi s </a:t>
            </a:r>
            <a:r>
              <a:rPr lang="cs-CZ" dirty="0" err="1" smtClean="0"/>
              <a:t>hlasom</a:t>
            </a:r>
            <a:r>
              <a:rPr lang="cs-CZ" dirty="0" smtClean="0"/>
              <a:t> cti zápasí lásky </a:t>
            </a:r>
            <a:r>
              <a:rPr lang="cs-CZ" dirty="0" err="1" smtClean="0"/>
              <a:t>zvanie</a:t>
            </a:r>
            <a:r>
              <a:rPr lang="cs-CZ" dirty="0" smtClean="0"/>
              <a:t>!</a:t>
            </a:r>
            <a:br>
              <a:rPr lang="cs-CZ" dirty="0" smtClean="0"/>
            </a:br>
            <a:r>
              <a:rPr lang="cs-CZ" dirty="0" err="1" smtClean="0"/>
              <a:t>Pomste</a:t>
            </a:r>
            <a:r>
              <a:rPr lang="cs-CZ" dirty="0" smtClean="0"/>
              <a:t> </a:t>
            </a:r>
            <a:r>
              <a:rPr lang="cs-CZ" dirty="0" err="1" smtClean="0"/>
              <a:t>ak</a:t>
            </a:r>
            <a:r>
              <a:rPr lang="cs-CZ" dirty="0" smtClean="0"/>
              <a:t> </a:t>
            </a:r>
            <a:r>
              <a:rPr lang="cs-CZ" dirty="0" err="1" smtClean="0"/>
              <a:t>prednosť</a:t>
            </a:r>
            <a:r>
              <a:rPr lang="cs-CZ" dirty="0" smtClean="0"/>
              <a:t> dám, mám </a:t>
            </a:r>
            <a:r>
              <a:rPr lang="cs-CZ" dirty="0" err="1" smtClean="0"/>
              <a:t>milej</a:t>
            </a:r>
            <a:r>
              <a:rPr lang="cs-CZ" dirty="0" smtClean="0"/>
              <a:t> </a:t>
            </a:r>
            <a:r>
              <a:rPr lang="cs-CZ" dirty="0" err="1" smtClean="0"/>
              <a:t>preklínanie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Jedno </a:t>
            </a:r>
            <a:r>
              <a:rPr lang="cs-CZ" dirty="0" err="1" smtClean="0"/>
              <a:t>ma</a:t>
            </a:r>
            <a:r>
              <a:rPr lang="cs-CZ" dirty="0" smtClean="0"/>
              <a:t> </a:t>
            </a:r>
            <a:r>
              <a:rPr lang="cs-CZ" dirty="0" err="1" smtClean="0"/>
              <a:t>pobáda</a:t>
            </a:r>
            <a:r>
              <a:rPr lang="cs-CZ" dirty="0" smtClean="0"/>
              <a:t>, druhé meč </a:t>
            </a:r>
            <a:r>
              <a:rPr lang="cs-CZ" dirty="0" err="1" smtClean="0"/>
              <a:t>zdŕža</a:t>
            </a:r>
            <a:r>
              <a:rPr lang="cs-CZ" dirty="0" smtClean="0"/>
              <a:t> </a:t>
            </a:r>
            <a:r>
              <a:rPr lang="cs-CZ" dirty="0" err="1" smtClean="0"/>
              <a:t>môj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err="1" smtClean="0"/>
              <a:t>Čo</a:t>
            </a:r>
            <a:r>
              <a:rPr lang="cs-CZ" dirty="0" smtClean="0"/>
              <a:t> mi je </a:t>
            </a:r>
            <a:r>
              <a:rPr lang="cs-CZ" dirty="0" err="1" smtClean="0"/>
              <a:t>prednejšie</a:t>
            </a:r>
            <a:r>
              <a:rPr lang="cs-CZ" dirty="0" smtClean="0"/>
              <a:t>: </a:t>
            </a:r>
            <a:r>
              <a:rPr lang="cs-CZ" dirty="0" err="1" smtClean="0"/>
              <a:t>česť</a:t>
            </a:r>
            <a:r>
              <a:rPr lang="cs-CZ" dirty="0" smtClean="0"/>
              <a:t>, a či </a:t>
            </a:r>
            <a:r>
              <a:rPr lang="cs-CZ" dirty="0" err="1" smtClean="0"/>
              <a:t>moja</a:t>
            </a:r>
            <a:r>
              <a:rPr lang="cs-CZ" dirty="0" smtClean="0"/>
              <a:t> láska?</a:t>
            </a:r>
            <a:br>
              <a:rPr lang="cs-CZ" dirty="0" smtClean="0"/>
            </a:br>
            <a:r>
              <a:rPr lang="cs-CZ" dirty="0" smtClean="0"/>
              <a:t>To je </a:t>
            </a:r>
            <a:r>
              <a:rPr lang="cs-CZ" dirty="0" err="1" smtClean="0"/>
              <a:t>voľba</a:t>
            </a:r>
            <a:r>
              <a:rPr lang="cs-CZ" dirty="0" smtClean="0"/>
              <a:t> </a:t>
            </a:r>
            <a:r>
              <a:rPr lang="cs-CZ" dirty="0" err="1" smtClean="0"/>
              <a:t>ťažká</a:t>
            </a:r>
            <a:r>
              <a:rPr lang="cs-CZ" dirty="0" smtClean="0"/>
              <a:t>!</a:t>
            </a:r>
            <a:br>
              <a:rPr lang="cs-CZ" dirty="0" smtClean="0"/>
            </a:br>
            <a:r>
              <a:rPr lang="cs-CZ" dirty="0" err="1" smtClean="0"/>
              <a:t>Nešťastie</a:t>
            </a:r>
            <a:r>
              <a:rPr lang="cs-CZ" dirty="0" smtClean="0"/>
              <a:t> nekonečné z </a:t>
            </a:r>
            <a:r>
              <a:rPr lang="cs-CZ" dirty="0" err="1" smtClean="0"/>
              <a:t>oboch</a:t>
            </a:r>
            <a:r>
              <a:rPr lang="cs-CZ" dirty="0" smtClean="0"/>
              <a:t> </a:t>
            </a:r>
            <a:r>
              <a:rPr lang="cs-CZ" dirty="0" err="1" smtClean="0"/>
              <a:t>strán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Len </a:t>
            </a:r>
            <a:r>
              <a:rPr lang="cs-CZ" dirty="0" err="1" smtClean="0"/>
              <a:t>myslieť</a:t>
            </a:r>
            <a:r>
              <a:rPr lang="cs-CZ" dirty="0" smtClean="0"/>
              <a:t> naň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trýznim</a:t>
            </a:r>
            <a:r>
              <a:rPr lang="cs-CZ" dirty="0" smtClean="0"/>
              <a:t>!</a:t>
            </a:r>
            <a:br>
              <a:rPr lang="cs-CZ" dirty="0" smtClean="0"/>
            </a:br>
            <a:r>
              <a:rPr lang="cs-CZ" dirty="0" smtClean="0"/>
              <a:t>Či </a:t>
            </a:r>
            <a:r>
              <a:rPr lang="cs-CZ" dirty="0" err="1" smtClean="0"/>
              <a:t>ostať</a:t>
            </a:r>
            <a:r>
              <a:rPr lang="cs-CZ" dirty="0" smtClean="0"/>
              <a:t> v </a:t>
            </a:r>
            <a:r>
              <a:rPr lang="cs-CZ" dirty="0" err="1" smtClean="0"/>
              <a:t>hanbe</a:t>
            </a:r>
            <a:r>
              <a:rPr lang="cs-CZ" dirty="0" smtClean="0"/>
              <a:t>, a či </a:t>
            </a:r>
            <a:r>
              <a:rPr lang="cs-CZ" dirty="0" err="1" smtClean="0"/>
              <a:t>biť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mám</a:t>
            </a:r>
            <a:br>
              <a:rPr lang="cs-CZ" dirty="0" smtClean="0"/>
            </a:br>
            <a:r>
              <a:rPr lang="cs-CZ" dirty="0" smtClean="0"/>
              <a:t>na život, na smrť s </a:t>
            </a:r>
            <a:r>
              <a:rPr lang="cs-CZ" dirty="0" err="1" smtClean="0"/>
              <a:t>otcom</a:t>
            </a:r>
            <a:r>
              <a:rPr lang="cs-CZ" dirty="0" smtClean="0"/>
              <a:t> </a:t>
            </a:r>
            <a:r>
              <a:rPr lang="cs-CZ" dirty="0" err="1" smtClean="0"/>
              <a:t>Ximeniným</a:t>
            </a:r>
            <a:r>
              <a:rPr lang="cs-CZ" dirty="0" smtClean="0"/>
              <a:t>?</a:t>
            </a:r>
            <a:br>
              <a:rPr lang="cs-CZ" dirty="0" smtClean="0"/>
            </a:br>
            <a:r>
              <a:rPr lang="cs-CZ" dirty="0" smtClean="0"/>
              <a:t>Otec </a:t>
            </a:r>
            <a:r>
              <a:rPr lang="cs-CZ" dirty="0" err="1" smtClean="0"/>
              <a:t>môj</a:t>
            </a:r>
            <a:r>
              <a:rPr lang="cs-CZ" dirty="0" smtClean="0"/>
              <a:t>, milá, láska, </a:t>
            </a:r>
            <a:r>
              <a:rPr lang="cs-CZ" dirty="0" err="1" smtClean="0"/>
              <a:t>česť</a:t>
            </a:r>
            <a:r>
              <a:rPr lang="cs-CZ" dirty="0" smtClean="0"/>
              <a:t>!</a:t>
            </a:r>
            <a:br>
              <a:rPr lang="cs-CZ" dirty="0" smtClean="0"/>
            </a:br>
            <a:r>
              <a:rPr lang="cs-CZ" dirty="0" err="1" smtClean="0"/>
              <a:t>Povinnosť</a:t>
            </a:r>
            <a:r>
              <a:rPr lang="cs-CZ" dirty="0" smtClean="0"/>
              <a:t> vznešená, tyranstvo </a:t>
            </a:r>
            <a:r>
              <a:rPr lang="cs-CZ" dirty="0" err="1" smtClean="0"/>
              <a:t>premilé</a:t>
            </a:r>
            <a:r>
              <a:rPr lang="cs-CZ" dirty="0" smtClean="0"/>
              <a:t> mne!</a:t>
            </a:r>
            <a:br>
              <a:rPr lang="cs-CZ" dirty="0" smtClean="0"/>
            </a:br>
            <a:r>
              <a:rPr lang="cs-CZ" dirty="0" err="1" smtClean="0"/>
              <a:t>Pomrie</a:t>
            </a:r>
            <a:r>
              <a:rPr lang="cs-CZ" dirty="0" smtClean="0"/>
              <a:t>, </a:t>
            </a:r>
            <a:r>
              <a:rPr lang="cs-CZ" dirty="0" err="1" smtClean="0"/>
              <a:t>čo</a:t>
            </a:r>
            <a:r>
              <a:rPr lang="cs-CZ" dirty="0" smtClean="0"/>
              <a:t> </a:t>
            </a:r>
            <a:r>
              <a:rPr lang="cs-CZ" dirty="0" err="1" smtClean="0"/>
              <a:t>teší</a:t>
            </a:r>
            <a:r>
              <a:rPr lang="cs-CZ" dirty="0" smtClean="0"/>
              <a:t> </a:t>
            </a:r>
            <a:r>
              <a:rPr lang="cs-CZ" dirty="0" err="1" smtClean="0"/>
              <a:t>ma</a:t>
            </a:r>
            <a:r>
              <a:rPr lang="cs-CZ" dirty="0" smtClean="0"/>
              <a:t>, a či </a:t>
            </a:r>
            <a:r>
              <a:rPr lang="cs-CZ" dirty="0" err="1" smtClean="0"/>
              <a:t>česť</a:t>
            </a:r>
            <a:r>
              <a:rPr lang="cs-CZ" dirty="0" smtClean="0"/>
              <a:t> </a:t>
            </a:r>
            <a:r>
              <a:rPr lang="cs-CZ" dirty="0" err="1" smtClean="0"/>
              <a:t>moja</a:t>
            </a:r>
            <a:r>
              <a:rPr lang="cs-CZ" dirty="0" smtClean="0"/>
              <a:t> </a:t>
            </a:r>
            <a:r>
              <a:rPr lang="cs-CZ" dirty="0" err="1" smtClean="0"/>
              <a:t>zvädne</a:t>
            </a:r>
            <a:r>
              <a:rPr lang="cs-CZ" dirty="0" smtClean="0"/>
              <a:t>?</a:t>
            </a:r>
            <a:br>
              <a:rPr lang="cs-CZ" dirty="0" smtClean="0"/>
            </a:br>
            <a:r>
              <a:rPr lang="cs-CZ" dirty="0" smtClean="0"/>
              <a:t>Tu </a:t>
            </a:r>
            <a:r>
              <a:rPr lang="cs-CZ" dirty="0" err="1" smtClean="0"/>
              <a:t>strácam</a:t>
            </a:r>
            <a:r>
              <a:rPr lang="cs-CZ" dirty="0" smtClean="0"/>
              <a:t> </a:t>
            </a:r>
            <a:r>
              <a:rPr lang="cs-CZ" dirty="0" err="1" smtClean="0"/>
              <a:t>blaženosť</a:t>
            </a:r>
            <a:r>
              <a:rPr lang="cs-CZ" dirty="0" smtClean="0"/>
              <a:t>, tu slávy </a:t>
            </a:r>
            <a:r>
              <a:rPr lang="cs-CZ" dirty="0" err="1" smtClean="0"/>
              <a:t>ratolesť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Meč, krutá </a:t>
            </a:r>
            <a:r>
              <a:rPr lang="cs-CZ" dirty="0" err="1" smtClean="0"/>
              <a:t>nádej</a:t>
            </a:r>
            <a:r>
              <a:rPr lang="cs-CZ" dirty="0" smtClean="0"/>
              <a:t> ty duše, vždy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česť</a:t>
            </a:r>
            <a:r>
              <a:rPr lang="cs-CZ" dirty="0" smtClean="0"/>
              <a:t> </a:t>
            </a:r>
            <a:r>
              <a:rPr lang="cs-CZ" dirty="0" err="1" smtClean="0"/>
              <a:t>mrúcej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no dnes i </a:t>
            </a:r>
            <a:r>
              <a:rPr lang="cs-CZ" dirty="0" err="1" smtClean="0"/>
              <a:t>milujúcej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ty nástroj pomsty, no i </a:t>
            </a:r>
            <a:r>
              <a:rPr lang="cs-CZ" dirty="0" err="1" smtClean="0"/>
              <a:t>šťastia</a:t>
            </a:r>
            <a:r>
              <a:rPr lang="cs-CZ" dirty="0" smtClean="0"/>
              <a:t> kat,</a:t>
            </a:r>
            <a:br>
              <a:rPr lang="cs-CZ" dirty="0" smtClean="0"/>
            </a:b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ktoré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dnes </a:t>
            </a:r>
            <a:r>
              <a:rPr lang="cs-CZ" dirty="0" err="1" smtClean="0"/>
              <a:t>trýznim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nač si mi daný? Pomstu </a:t>
            </a:r>
            <a:r>
              <a:rPr lang="cs-CZ" dirty="0" err="1" smtClean="0"/>
              <a:t>vykonať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srdcom</a:t>
            </a:r>
            <a:r>
              <a:rPr lang="cs-CZ" dirty="0" smtClean="0"/>
              <a:t> </a:t>
            </a:r>
            <a:r>
              <a:rPr lang="cs-CZ" dirty="0" err="1" smtClean="0"/>
              <a:t>rozlúčiť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Ximeniným</a:t>
            </a:r>
            <a:r>
              <a:rPr lang="cs-CZ" dirty="0" smtClean="0"/>
              <a:t>?</a:t>
            </a:r>
            <a:br>
              <a:rPr lang="cs-CZ" dirty="0" smtClean="0"/>
            </a:br>
            <a:r>
              <a:rPr lang="cs-CZ" dirty="0" err="1" smtClean="0"/>
              <a:t>Lepšie</a:t>
            </a:r>
            <a:r>
              <a:rPr lang="cs-CZ" dirty="0" smtClean="0"/>
              <a:t> je </a:t>
            </a:r>
            <a:r>
              <a:rPr lang="cs-CZ" dirty="0" err="1" smtClean="0"/>
              <a:t>skonať</a:t>
            </a:r>
            <a:r>
              <a:rPr lang="cs-CZ" dirty="0" smtClean="0"/>
              <a:t>, a čím </a:t>
            </a:r>
            <a:r>
              <a:rPr lang="cs-CZ" dirty="0" err="1" smtClean="0"/>
              <a:t>skôr</a:t>
            </a:r>
            <a:r>
              <a:rPr lang="cs-CZ" dirty="0" smtClean="0"/>
              <a:t>!</a:t>
            </a:r>
            <a:br>
              <a:rPr lang="cs-CZ" dirty="0" smtClean="0"/>
            </a:br>
            <a:r>
              <a:rPr lang="cs-CZ" dirty="0" err="1" smtClean="0"/>
              <a:t>Milej</a:t>
            </a:r>
            <a:r>
              <a:rPr lang="cs-CZ" dirty="0" smtClean="0"/>
              <a:t> i otcovi, </a:t>
            </a:r>
            <a:r>
              <a:rPr lang="cs-CZ" dirty="0" err="1" smtClean="0"/>
              <a:t>obom</a:t>
            </a:r>
            <a:r>
              <a:rPr lang="cs-CZ" dirty="0" smtClean="0"/>
              <a:t> </a:t>
            </a:r>
            <a:r>
              <a:rPr lang="cs-CZ" dirty="0" err="1" smtClean="0"/>
              <a:t>som</a:t>
            </a:r>
            <a:r>
              <a:rPr lang="cs-CZ" dirty="0" smtClean="0"/>
              <a:t> </a:t>
            </a:r>
            <a:r>
              <a:rPr lang="cs-CZ" dirty="0" err="1" smtClean="0"/>
              <a:t>zaviazaný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err="1" smtClean="0"/>
              <a:t>Ak</a:t>
            </a:r>
            <a:r>
              <a:rPr lang="cs-CZ" dirty="0" smtClean="0"/>
              <a:t> pomstu vykonám, </a:t>
            </a:r>
            <a:r>
              <a:rPr lang="cs-CZ" dirty="0" err="1" smtClean="0"/>
              <a:t>budem</a:t>
            </a:r>
            <a:r>
              <a:rPr lang="cs-CZ" dirty="0" smtClean="0"/>
              <a:t> </a:t>
            </a:r>
            <a:r>
              <a:rPr lang="cs-CZ" dirty="0" err="1" smtClean="0"/>
              <a:t>ňou</a:t>
            </a:r>
            <a:r>
              <a:rPr lang="cs-CZ" dirty="0" smtClean="0"/>
              <a:t> </a:t>
            </a:r>
            <a:r>
              <a:rPr lang="cs-CZ" dirty="0" err="1" smtClean="0"/>
              <a:t>preklínaný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err="1" smtClean="0"/>
              <a:t>ak</a:t>
            </a:r>
            <a:r>
              <a:rPr lang="cs-CZ" dirty="0" smtClean="0"/>
              <a:t> </a:t>
            </a:r>
            <a:r>
              <a:rPr lang="cs-CZ" dirty="0" err="1" smtClean="0"/>
              <a:t>nie</a:t>
            </a:r>
            <a:r>
              <a:rPr lang="cs-CZ" dirty="0" smtClean="0"/>
              <a:t>, mnou pohrdne, že </a:t>
            </a:r>
            <a:r>
              <a:rPr lang="cs-CZ" dirty="0" err="1" smtClean="0"/>
              <a:t>zbabelý</a:t>
            </a:r>
            <a:r>
              <a:rPr lang="cs-CZ" dirty="0" smtClean="0"/>
              <a:t> </a:t>
            </a:r>
            <a:r>
              <a:rPr lang="cs-CZ" dirty="0" err="1" smtClean="0"/>
              <a:t>som</a:t>
            </a:r>
            <a:r>
              <a:rPr lang="cs-CZ" dirty="0" smtClean="0"/>
              <a:t> bol.</a:t>
            </a:r>
            <a:br>
              <a:rPr lang="cs-CZ" dirty="0" smtClean="0"/>
            </a:br>
            <a:r>
              <a:rPr lang="cs-CZ" dirty="0" err="1" smtClean="0"/>
              <a:t>Ak</a:t>
            </a:r>
            <a:r>
              <a:rPr lang="cs-CZ" dirty="0" smtClean="0"/>
              <a:t> </a:t>
            </a:r>
            <a:r>
              <a:rPr lang="cs-CZ" dirty="0" err="1" smtClean="0"/>
              <a:t>láske</a:t>
            </a:r>
            <a:r>
              <a:rPr lang="cs-CZ" dirty="0" smtClean="0"/>
              <a:t> </a:t>
            </a:r>
            <a:r>
              <a:rPr lang="cs-CZ" dirty="0" err="1" smtClean="0"/>
              <a:t>prednosť</a:t>
            </a:r>
            <a:r>
              <a:rPr lang="cs-CZ" dirty="0" smtClean="0"/>
              <a:t> dám, </a:t>
            </a:r>
            <a:r>
              <a:rPr lang="cs-CZ" dirty="0" err="1" smtClean="0"/>
              <a:t>vtedy</a:t>
            </a:r>
            <a:r>
              <a:rPr lang="cs-CZ" dirty="0" smtClean="0"/>
              <a:t> – </a:t>
            </a:r>
            <a:r>
              <a:rPr lang="cs-CZ" dirty="0" err="1" smtClean="0"/>
              <a:t>žiaľ</a:t>
            </a:r>
            <a:r>
              <a:rPr lang="cs-CZ" dirty="0" smtClean="0"/>
              <a:t>, </a:t>
            </a:r>
            <a:r>
              <a:rPr lang="cs-CZ" dirty="0" err="1" smtClean="0"/>
              <a:t>aké</a:t>
            </a:r>
            <a:r>
              <a:rPr lang="cs-CZ" dirty="0" smtClean="0"/>
              <a:t> muky! –</a:t>
            </a:r>
            <a:br>
              <a:rPr lang="cs-CZ" dirty="0" smtClean="0"/>
            </a:br>
            <a:r>
              <a:rPr lang="cs-CZ" dirty="0" smtClean="0"/>
              <a:t>Nehodný </a:t>
            </a:r>
            <a:r>
              <a:rPr lang="cs-CZ" dirty="0" err="1" smtClean="0"/>
              <a:t>som</a:t>
            </a:r>
            <a:r>
              <a:rPr lang="cs-CZ" dirty="0" smtClean="0"/>
              <a:t> jej ruky!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r>
              <a:rPr lang="sk-SK" dirty="0" smtClean="0"/>
              <a:t>JEAN BAPTISTE POQUELIN - MOLIERE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dramatik, režisér, </a:t>
            </a:r>
            <a:r>
              <a:rPr lang="cs-CZ" dirty="0" err="1" smtClean="0"/>
              <a:t>riaditeľ</a:t>
            </a:r>
            <a:r>
              <a:rPr lang="cs-CZ" dirty="0" smtClean="0"/>
              <a:t> </a:t>
            </a:r>
            <a:r>
              <a:rPr lang="cs-CZ" dirty="0" err="1" smtClean="0"/>
              <a:t>divadelnej</a:t>
            </a:r>
            <a:r>
              <a:rPr lang="cs-CZ" dirty="0" smtClean="0"/>
              <a:t> </a:t>
            </a:r>
            <a:r>
              <a:rPr lang="cs-CZ" dirty="0" err="1" smtClean="0"/>
              <a:t>spoločnosti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tvorca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klasickej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komédie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dirty="0" smtClean="0"/>
              <a:t>študoval v </a:t>
            </a:r>
            <a:r>
              <a:rPr lang="cs-CZ" dirty="0" err="1" smtClean="0"/>
              <a:t>Paríži</a:t>
            </a:r>
            <a:r>
              <a:rPr lang="cs-CZ" dirty="0" smtClean="0"/>
              <a:t> (právo - zanechal </a:t>
            </a:r>
            <a:r>
              <a:rPr lang="cs-CZ" dirty="0" err="1" smtClean="0"/>
              <a:t>kvôli</a:t>
            </a:r>
            <a:r>
              <a:rPr lang="cs-CZ" dirty="0" smtClean="0"/>
              <a:t> </a:t>
            </a:r>
            <a:r>
              <a:rPr lang="cs-CZ" dirty="0" err="1" smtClean="0"/>
              <a:t>láske</a:t>
            </a:r>
            <a:r>
              <a:rPr lang="cs-CZ" dirty="0" smtClean="0"/>
              <a:t> k </a:t>
            </a:r>
            <a:r>
              <a:rPr lang="cs-CZ" dirty="0" err="1" smtClean="0"/>
              <a:t>herečke</a:t>
            </a:r>
            <a:r>
              <a:rPr lang="cs-CZ" dirty="0" smtClean="0"/>
              <a:t>); </a:t>
            </a:r>
            <a:r>
              <a:rPr lang="cs-CZ" dirty="0" err="1" smtClean="0"/>
              <a:t>otvoril</a:t>
            </a:r>
            <a:r>
              <a:rPr lang="cs-CZ" dirty="0" smtClean="0"/>
              <a:t> </a:t>
            </a:r>
            <a:r>
              <a:rPr lang="fr-FR" b="1" dirty="0" smtClean="0"/>
              <a:t>L'Illustre Théâtre</a:t>
            </a:r>
            <a:r>
              <a:rPr lang="fr-FR" dirty="0" smtClean="0"/>
              <a:t> (fran. Slávne divadlo</a:t>
            </a:r>
            <a:r>
              <a:rPr lang="cs-CZ" dirty="0" smtClean="0"/>
              <a:t>), kde i sám </a:t>
            </a:r>
            <a:r>
              <a:rPr lang="cs-CZ" dirty="0" err="1" smtClean="0"/>
              <a:t>hral</a:t>
            </a:r>
            <a:r>
              <a:rPr lang="cs-CZ" dirty="0" smtClean="0"/>
              <a:t> - dvorný divadelník u </a:t>
            </a:r>
            <a:r>
              <a:rPr lang="cs-CZ" dirty="0" err="1" smtClean="0"/>
              <a:t>kráľa</a:t>
            </a:r>
            <a:r>
              <a:rPr lang="cs-CZ" dirty="0" smtClean="0"/>
              <a:t> </a:t>
            </a:r>
          </a:p>
          <a:p>
            <a:r>
              <a:rPr lang="cs-CZ" dirty="0" smtClean="0"/>
              <a:t>v div. hrách </a:t>
            </a:r>
            <a:r>
              <a:rPr lang="cs-CZ" dirty="0" err="1" smtClean="0"/>
              <a:t>vytváral</a:t>
            </a:r>
            <a:r>
              <a:rPr lang="cs-CZ" dirty="0" smtClean="0"/>
              <a:t> typy postáv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/>
              <a:t>Mizantrop</a:t>
            </a:r>
            <a:r>
              <a:rPr lang="cs-CZ" dirty="0" smtClean="0"/>
              <a:t> -typ </a:t>
            </a:r>
            <a:r>
              <a:rPr lang="cs-CZ" dirty="0" err="1" smtClean="0"/>
              <a:t>človeka</a:t>
            </a:r>
            <a:r>
              <a:rPr lang="cs-CZ" dirty="0" smtClean="0"/>
              <a:t> - </a:t>
            </a:r>
            <a:r>
              <a:rPr lang="cs-CZ" dirty="0" err="1" smtClean="0"/>
              <a:t>odľuda</a:t>
            </a:r>
            <a:r>
              <a:rPr lang="cs-CZ" dirty="0" smtClean="0"/>
              <a:t>; problém </a:t>
            </a:r>
            <a:r>
              <a:rPr lang="cs-CZ" dirty="0" err="1" smtClean="0"/>
              <a:t>franc</a:t>
            </a:r>
            <a:r>
              <a:rPr lang="cs-CZ" dirty="0" smtClean="0"/>
              <a:t>. </a:t>
            </a:r>
            <a:r>
              <a:rPr lang="cs-CZ" dirty="0" err="1" smtClean="0"/>
              <a:t>spoločnosti</a:t>
            </a:r>
            <a:r>
              <a:rPr lang="cs-CZ" dirty="0" smtClean="0"/>
              <a:t> -bez schopnosti </a:t>
            </a:r>
            <a:r>
              <a:rPr lang="cs-CZ" dirty="0" err="1" smtClean="0"/>
              <a:t>ľudskej</a:t>
            </a:r>
            <a:r>
              <a:rPr lang="cs-CZ" dirty="0" smtClean="0"/>
              <a:t> </a:t>
            </a:r>
            <a:r>
              <a:rPr lang="cs-CZ" dirty="0" err="1" smtClean="0"/>
              <a:t>komunikácie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i="1" dirty="0" smtClean="0"/>
              <a:t>Don Juan </a:t>
            </a:r>
            <a:r>
              <a:rPr lang="cs-CZ" b="1" dirty="0" smtClean="0"/>
              <a:t>- </a:t>
            </a:r>
            <a:r>
              <a:rPr lang="cs-CZ" dirty="0" smtClean="0"/>
              <a:t>symbol </a:t>
            </a:r>
            <a:r>
              <a:rPr lang="cs-CZ" dirty="0" err="1" smtClean="0"/>
              <a:t>záletníctva</a:t>
            </a:r>
            <a:r>
              <a:rPr lang="cs-CZ" dirty="0" smtClean="0"/>
              <a:t>, rozmarný </a:t>
            </a:r>
            <a:r>
              <a:rPr lang="cs-CZ" dirty="0" err="1" smtClean="0"/>
              <a:t>šľachtic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i="1" dirty="0" smtClean="0"/>
              <a:t>Tartuffe - </a:t>
            </a:r>
            <a:r>
              <a:rPr lang="cs-CZ" dirty="0" err="1" smtClean="0"/>
              <a:t>pokrytectvo</a:t>
            </a:r>
            <a:r>
              <a:rPr lang="cs-CZ" dirty="0" smtClean="0"/>
              <a:t>, </a:t>
            </a:r>
            <a:r>
              <a:rPr lang="cs-CZ" dirty="0" err="1" smtClean="0"/>
              <a:t>človek</a:t>
            </a:r>
            <a:r>
              <a:rPr lang="cs-CZ" dirty="0" smtClean="0"/>
              <a:t>, </a:t>
            </a:r>
            <a:r>
              <a:rPr lang="cs-CZ" dirty="0" err="1" smtClean="0"/>
              <a:t>ktorý</a:t>
            </a:r>
            <a:r>
              <a:rPr lang="cs-CZ" dirty="0" smtClean="0"/>
              <a:t> </a:t>
            </a:r>
            <a:r>
              <a:rPr lang="cs-CZ" dirty="0" err="1" smtClean="0"/>
              <a:t>ide</a:t>
            </a:r>
            <a:r>
              <a:rPr lang="cs-CZ" dirty="0" smtClean="0"/>
              <a:t> za </a:t>
            </a:r>
            <a:r>
              <a:rPr lang="cs-CZ" dirty="0" err="1" smtClean="0"/>
              <a:t>svojím</a:t>
            </a:r>
            <a:r>
              <a:rPr lang="cs-CZ" dirty="0" smtClean="0"/>
              <a:t> </a:t>
            </a:r>
            <a:r>
              <a:rPr lang="cs-CZ" dirty="0" err="1" smtClean="0"/>
              <a:t>cieľom</a:t>
            </a:r>
            <a:r>
              <a:rPr lang="cs-CZ" dirty="0" smtClean="0"/>
              <a:t> aj </a:t>
            </a:r>
            <a:r>
              <a:rPr lang="cs-CZ" dirty="0" err="1" smtClean="0"/>
              <a:t>cez</a:t>
            </a:r>
            <a:r>
              <a:rPr lang="cs-CZ" dirty="0" smtClean="0"/>
              <a:t> </a:t>
            </a:r>
            <a:r>
              <a:rPr lang="cs-CZ" dirty="0" err="1" smtClean="0"/>
              <a:t>mŕtvoly</a:t>
            </a:r>
            <a:endParaRPr lang="cs-CZ" dirty="0" smtClean="0"/>
          </a:p>
          <a:p>
            <a:pPr>
              <a:buNone/>
            </a:pPr>
            <a:r>
              <a:rPr lang="cs-CZ" i="1" dirty="0" err="1" smtClean="0"/>
              <a:t>Harpagon</a:t>
            </a:r>
            <a:r>
              <a:rPr lang="cs-CZ" i="1" dirty="0" smtClean="0"/>
              <a:t> – </a:t>
            </a:r>
            <a:r>
              <a:rPr lang="cs-CZ" dirty="0" smtClean="0"/>
              <a:t>symbol lakomstva 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jeho prvé frašky </a:t>
            </a:r>
            <a:r>
              <a:rPr lang="cs-CZ" dirty="0" err="1" smtClean="0"/>
              <a:t>boli</a:t>
            </a:r>
            <a:r>
              <a:rPr lang="cs-CZ" dirty="0" smtClean="0"/>
              <a:t> </a:t>
            </a:r>
            <a:r>
              <a:rPr lang="cs-CZ" dirty="0" err="1" smtClean="0"/>
              <a:t>napísané</a:t>
            </a:r>
            <a:r>
              <a:rPr lang="cs-CZ" dirty="0" smtClean="0"/>
              <a:t> len </a:t>
            </a:r>
            <a:r>
              <a:rPr lang="cs-CZ" dirty="0" err="1" smtClean="0"/>
              <a:t>sčasti</a:t>
            </a:r>
            <a:r>
              <a:rPr lang="cs-CZ" dirty="0" smtClean="0"/>
              <a:t>, </a:t>
            </a:r>
            <a:r>
              <a:rPr lang="cs-CZ" dirty="0" err="1" smtClean="0"/>
              <a:t>zvyšok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zakaždým</a:t>
            </a:r>
            <a:r>
              <a:rPr lang="cs-CZ" dirty="0" smtClean="0"/>
              <a:t> improvizoval v </a:t>
            </a:r>
            <a:r>
              <a:rPr lang="cs-CZ" dirty="0" err="1" smtClean="0"/>
              <a:t>štýle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commedie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dell</a:t>
            </a:r>
            <a:r>
              <a:rPr lang="cs-CZ" b="1" dirty="0" smtClean="0">
                <a:solidFill>
                  <a:srgbClr val="FF0000"/>
                </a:solidFill>
              </a:rPr>
              <a:t>'</a:t>
            </a:r>
            <a:r>
              <a:rPr lang="cs-CZ" b="1" dirty="0" err="1" smtClean="0">
                <a:solidFill>
                  <a:srgbClr val="FF0000"/>
                </a:solidFill>
              </a:rPr>
              <a:t>Arte</a:t>
            </a: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je to </a:t>
            </a:r>
            <a:r>
              <a:rPr lang="cs-CZ" dirty="0" err="1" smtClean="0"/>
              <a:t>talianska</a:t>
            </a:r>
            <a:r>
              <a:rPr lang="cs-CZ" dirty="0" smtClean="0"/>
              <a:t> </a:t>
            </a:r>
            <a:r>
              <a:rPr lang="cs-CZ" dirty="0" err="1" smtClean="0"/>
              <a:t>divadelná</a:t>
            </a:r>
            <a:r>
              <a:rPr lang="cs-CZ" dirty="0" smtClean="0"/>
              <a:t> forma</a:t>
            </a:r>
          </a:p>
          <a:p>
            <a:pPr>
              <a:buNone/>
            </a:pP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commediu</a:t>
            </a:r>
            <a:r>
              <a:rPr lang="cs-CZ" dirty="0" smtClean="0"/>
              <a:t> </a:t>
            </a:r>
            <a:r>
              <a:rPr lang="cs-CZ" dirty="0" err="1" smtClean="0"/>
              <a:t>dell’Arte</a:t>
            </a:r>
            <a:r>
              <a:rPr lang="cs-CZ" dirty="0" smtClean="0"/>
              <a:t> je charakteristická </a:t>
            </a:r>
            <a:r>
              <a:rPr lang="cs-CZ" dirty="0" err="1" smtClean="0"/>
              <a:t>kolektívna</a:t>
            </a:r>
            <a:r>
              <a:rPr lang="cs-CZ" dirty="0" smtClean="0"/>
              <a:t> tvorba </a:t>
            </a:r>
            <a:r>
              <a:rPr lang="cs-CZ" dirty="0" err="1" smtClean="0"/>
              <a:t>hercov</a:t>
            </a:r>
            <a:r>
              <a:rPr lang="cs-CZ" dirty="0" smtClean="0"/>
              <a:t> (potulných </a:t>
            </a:r>
            <a:r>
              <a:rPr lang="cs-CZ" dirty="0" err="1" smtClean="0"/>
              <a:t>mímov</a:t>
            </a:r>
            <a:r>
              <a:rPr lang="cs-CZ" dirty="0" smtClean="0"/>
              <a:t>, </a:t>
            </a:r>
            <a:r>
              <a:rPr lang="cs-CZ" dirty="0" err="1" smtClean="0"/>
              <a:t>žonglérov</a:t>
            </a:r>
            <a:r>
              <a:rPr lang="cs-CZ" dirty="0" smtClean="0"/>
              <a:t>, </a:t>
            </a:r>
            <a:r>
              <a:rPr lang="cs-CZ" dirty="0" err="1" smtClean="0"/>
              <a:t>jokulátorov</a:t>
            </a:r>
            <a:r>
              <a:rPr lang="cs-CZ" dirty="0" smtClean="0"/>
              <a:t> a </a:t>
            </a:r>
            <a:r>
              <a:rPr lang="cs-CZ" dirty="0" err="1" smtClean="0"/>
              <a:t>improvizátorov</a:t>
            </a:r>
            <a:r>
              <a:rPr lang="cs-CZ" dirty="0" smtClean="0"/>
              <a:t>), </a:t>
            </a:r>
            <a:r>
              <a:rPr lang="cs-CZ" dirty="0" err="1" smtClean="0"/>
              <a:t>ktorí</a:t>
            </a:r>
            <a:r>
              <a:rPr lang="cs-CZ" dirty="0" smtClean="0"/>
              <a:t> </a:t>
            </a:r>
            <a:r>
              <a:rPr lang="cs-CZ" dirty="0" err="1" smtClean="0"/>
              <a:t>vytvárajú</a:t>
            </a:r>
            <a:r>
              <a:rPr lang="cs-CZ" dirty="0" smtClean="0"/>
              <a:t> </a:t>
            </a:r>
            <a:r>
              <a:rPr lang="cs-CZ" dirty="0" err="1" smtClean="0"/>
              <a:t>predstavenie</a:t>
            </a:r>
            <a:r>
              <a:rPr lang="cs-CZ" dirty="0" smtClean="0"/>
              <a:t> </a:t>
            </a:r>
            <a:r>
              <a:rPr lang="cs-CZ" dirty="0" err="1" smtClean="0"/>
              <a:t>pomocou</a:t>
            </a:r>
            <a:r>
              <a:rPr lang="cs-CZ" dirty="0" smtClean="0"/>
              <a:t> </a:t>
            </a:r>
            <a:r>
              <a:rPr lang="cs-CZ" dirty="0" err="1" smtClean="0"/>
              <a:t>slovnej</a:t>
            </a:r>
            <a:r>
              <a:rPr lang="cs-CZ" dirty="0" smtClean="0"/>
              <a:t> a </a:t>
            </a:r>
            <a:r>
              <a:rPr lang="cs-CZ" dirty="0" err="1" smtClean="0"/>
              <a:t>pohybovej</a:t>
            </a:r>
            <a:r>
              <a:rPr lang="cs-CZ" dirty="0" smtClean="0"/>
              <a:t> </a:t>
            </a:r>
            <a:r>
              <a:rPr lang="cs-CZ" b="1" dirty="0" err="1" smtClean="0"/>
              <a:t>improvizácie</a:t>
            </a:r>
            <a:r>
              <a:rPr lang="cs-CZ" dirty="0" smtClean="0"/>
              <a:t>, </a:t>
            </a:r>
            <a:r>
              <a:rPr lang="cs-CZ" dirty="0" err="1" smtClean="0"/>
              <a:t>pričom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opierajú</a:t>
            </a:r>
            <a:r>
              <a:rPr lang="cs-CZ" dirty="0" smtClean="0"/>
              <a:t> len o stručný náčrt </a:t>
            </a:r>
            <a:r>
              <a:rPr lang="cs-CZ" dirty="0" err="1" smtClean="0"/>
              <a:t>deja</a:t>
            </a:r>
            <a:r>
              <a:rPr lang="cs-CZ" dirty="0" smtClean="0"/>
              <a:t> (</a:t>
            </a:r>
            <a:r>
              <a:rPr lang="cs-CZ" dirty="0" err="1" smtClean="0"/>
              <a:t>inštrukcie</a:t>
            </a:r>
            <a:r>
              <a:rPr lang="cs-CZ" dirty="0" smtClean="0"/>
              <a:t> o </a:t>
            </a:r>
            <a:r>
              <a:rPr lang="cs-CZ" dirty="0" err="1" smtClean="0"/>
              <a:t>príchode</a:t>
            </a:r>
            <a:r>
              <a:rPr lang="cs-CZ" dirty="0" smtClean="0"/>
              <a:t> a odchode </a:t>
            </a:r>
            <a:r>
              <a:rPr lang="cs-CZ" dirty="0" err="1" smtClean="0"/>
              <a:t>zo</a:t>
            </a:r>
            <a:r>
              <a:rPr lang="cs-CZ" dirty="0" smtClean="0"/>
              <a:t> scény a o </a:t>
            </a:r>
            <a:r>
              <a:rPr lang="cs-CZ" dirty="0" err="1" smtClean="0"/>
              <a:t>hlavných</a:t>
            </a:r>
            <a:r>
              <a:rPr lang="cs-CZ" dirty="0" smtClean="0"/>
              <a:t> zápletkách </a:t>
            </a:r>
            <a:r>
              <a:rPr lang="cs-CZ" dirty="0" err="1" smtClean="0"/>
              <a:t>fabuly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Štýl</a:t>
            </a:r>
            <a:r>
              <a:rPr lang="cs-CZ" dirty="0" smtClean="0"/>
              <a:t> a obsah jeho </a:t>
            </a:r>
            <a:r>
              <a:rPr lang="cs-CZ" dirty="0" err="1" smtClean="0"/>
              <a:t>diel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dostal do centra pozornosti </a:t>
            </a:r>
            <a:r>
              <a:rPr lang="cs-CZ" dirty="0" err="1" smtClean="0"/>
              <a:t>divadelnej</a:t>
            </a:r>
            <a:r>
              <a:rPr lang="cs-CZ" dirty="0" smtClean="0"/>
              <a:t> a </a:t>
            </a:r>
            <a:r>
              <a:rPr lang="cs-CZ" dirty="0" err="1" smtClean="0"/>
              <a:t>literárnej</a:t>
            </a:r>
            <a:r>
              <a:rPr lang="cs-CZ" dirty="0" smtClean="0"/>
              <a:t> kritiky.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rok po jeho debute v Petit Bourbon </a:t>
            </a:r>
            <a:r>
              <a:rPr lang="cs-CZ" dirty="0" err="1" smtClean="0"/>
              <a:t>sa</a:t>
            </a:r>
            <a:r>
              <a:rPr lang="cs-CZ" dirty="0" smtClean="0"/>
              <a:t> jeho herecká skupina </a:t>
            </a:r>
            <a:r>
              <a:rPr lang="cs-CZ" dirty="0" err="1" smtClean="0"/>
              <a:t>presťahovala</a:t>
            </a:r>
            <a:r>
              <a:rPr lang="cs-CZ" dirty="0" smtClean="0"/>
              <a:t> do </a:t>
            </a:r>
            <a:r>
              <a:rPr lang="cs-CZ" dirty="0" err="1" smtClean="0">
                <a:solidFill>
                  <a:srgbClr val="FF0000"/>
                </a:solidFill>
              </a:rPr>
              <a:t>Palais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Royal</a:t>
            </a:r>
            <a:r>
              <a:rPr lang="cs-CZ" dirty="0" smtClean="0"/>
              <a:t>.</a:t>
            </a:r>
          </a:p>
          <a:p>
            <a:r>
              <a:rPr lang="cs-CZ" dirty="0" smtClean="0"/>
              <a:t>Tu </a:t>
            </a:r>
            <a:r>
              <a:rPr lang="cs-CZ" dirty="0" err="1" smtClean="0"/>
              <a:t>sa</a:t>
            </a:r>
            <a:r>
              <a:rPr lang="cs-CZ" dirty="0" smtClean="0"/>
              <a:t> prvýkrát </a:t>
            </a:r>
            <a:r>
              <a:rPr lang="cs-CZ" dirty="0" err="1" smtClean="0"/>
              <a:t>hrali</a:t>
            </a:r>
            <a:r>
              <a:rPr lang="cs-CZ" dirty="0" smtClean="0"/>
              <a:t> </a:t>
            </a:r>
            <a:r>
              <a:rPr lang="cs-CZ" dirty="0" err="1" smtClean="0"/>
              <a:t>Molièrove</a:t>
            </a:r>
            <a:r>
              <a:rPr lang="cs-CZ" dirty="0" smtClean="0"/>
              <a:t> hry </a:t>
            </a:r>
            <a:r>
              <a:rPr lang="cs-CZ" i="1" dirty="0" smtClean="0">
                <a:solidFill>
                  <a:srgbClr val="FF0000"/>
                </a:solidFill>
              </a:rPr>
              <a:t>Škola </a:t>
            </a:r>
            <a:r>
              <a:rPr lang="cs-CZ" i="1" dirty="0" err="1" smtClean="0">
                <a:solidFill>
                  <a:srgbClr val="FF0000"/>
                </a:solidFill>
              </a:rPr>
              <a:t>mužov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(L'</a:t>
            </a:r>
            <a:r>
              <a:rPr lang="cs-CZ" i="1" dirty="0" err="1" smtClean="0"/>
              <a:t>École</a:t>
            </a:r>
            <a:r>
              <a:rPr lang="cs-CZ" i="1" dirty="0" smtClean="0"/>
              <a:t> des </a:t>
            </a:r>
            <a:r>
              <a:rPr lang="cs-CZ" i="1" dirty="0" err="1" smtClean="0"/>
              <a:t>maris</a:t>
            </a:r>
            <a:r>
              <a:rPr lang="cs-CZ" i="1" dirty="0" smtClean="0"/>
              <a:t>)</a:t>
            </a:r>
            <a:r>
              <a:rPr lang="cs-CZ" dirty="0" smtClean="0"/>
              <a:t> a </a:t>
            </a:r>
            <a:r>
              <a:rPr lang="cs-CZ" i="1" dirty="0" smtClean="0">
                <a:solidFill>
                  <a:srgbClr val="FF0000"/>
                </a:solidFill>
              </a:rPr>
              <a:t>Škola </a:t>
            </a:r>
            <a:r>
              <a:rPr lang="cs-CZ" i="1" dirty="0" err="1" smtClean="0">
                <a:solidFill>
                  <a:srgbClr val="FF0000"/>
                </a:solidFill>
              </a:rPr>
              <a:t>žien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(L'</a:t>
            </a:r>
            <a:r>
              <a:rPr lang="cs-CZ" i="1" dirty="0" err="1" smtClean="0"/>
              <a:t>École</a:t>
            </a:r>
            <a:r>
              <a:rPr lang="cs-CZ" i="1" dirty="0" smtClean="0"/>
              <a:t> des </a:t>
            </a:r>
            <a:r>
              <a:rPr lang="cs-CZ" i="1" dirty="0" err="1" smtClean="0"/>
              <a:t>femmes</a:t>
            </a:r>
            <a:r>
              <a:rPr lang="cs-CZ" i="1" dirty="0" smtClean="0"/>
              <a:t>)</a:t>
            </a:r>
            <a:r>
              <a:rPr lang="cs-CZ" dirty="0" smtClean="0"/>
              <a:t>, </a:t>
            </a:r>
            <a:r>
              <a:rPr lang="cs-CZ" dirty="0" err="1" smtClean="0"/>
              <a:t>ktoré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obe</a:t>
            </a:r>
            <a:r>
              <a:rPr lang="cs-CZ" dirty="0" smtClean="0"/>
              <a:t> </a:t>
            </a:r>
            <a:r>
              <a:rPr lang="cs-CZ" dirty="0" err="1" smtClean="0"/>
              <a:t>zapodievali</a:t>
            </a:r>
            <a:r>
              <a:rPr lang="cs-CZ" dirty="0" smtClean="0"/>
              <a:t> </a:t>
            </a:r>
            <a:r>
              <a:rPr lang="cs-CZ" dirty="0" err="1" smtClean="0"/>
              <a:t>ľudskými</a:t>
            </a:r>
            <a:r>
              <a:rPr lang="cs-CZ" dirty="0" smtClean="0"/>
              <a:t> </a:t>
            </a:r>
            <a:r>
              <a:rPr lang="cs-CZ" dirty="0" err="1" smtClean="0"/>
              <a:t>vlastnosťami</a:t>
            </a:r>
            <a:r>
              <a:rPr lang="cs-CZ" dirty="0" smtClean="0"/>
              <a:t>, </a:t>
            </a:r>
            <a:r>
              <a:rPr lang="cs-CZ" dirty="0" err="1" smtClean="0"/>
              <a:t>ktoré</a:t>
            </a:r>
            <a:r>
              <a:rPr lang="cs-CZ" dirty="0" smtClean="0"/>
              <a:t> </a:t>
            </a:r>
            <a:r>
              <a:rPr lang="cs-CZ" dirty="0" err="1" smtClean="0"/>
              <a:t>nebezpečne</a:t>
            </a:r>
            <a:r>
              <a:rPr lang="cs-CZ" dirty="0" smtClean="0"/>
              <a:t> </a:t>
            </a:r>
            <a:r>
              <a:rPr lang="cs-CZ" dirty="0" err="1" smtClean="0"/>
              <a:t>ohrozujú</a:t>
            </a:r>
            <a:r>
              <a:rPr lang="cs-CZ" dirty="0" smtClean="0"/>
              <a:t> rodinný život. </a:t>
            </a:r>
          </a:p>
          <a:p>
            <a:r>
              <a:rPr lang="cs-CZ" dirty="0" smtClean="0"/>
              <a:t>Téma manželstva a rodinných </a:t>
            </a:r>
            <a:r>
              <a:rPr lang="cs-CZ" dirty="0" err="1" smtClean="0"/>
              <a:t>vzťahov</a:t>
            </a:r>
            <a:r>
              <a:rPr lang="cs-CZ" dirty="0" smtClean="0"/>
              <a:t>, </a:t>
            </a:r>
            <a:r>
              <a:rPr lang="cs-CZ" dirty="0" err="1" smtClean="0"/>
              <a:t>obohatená</a:t>
            </a:r>
            <a:r>
              <a:rPr lang="cs-CZ" dirty="0" smtClean="0"/>
              <a:t> o </a:t>
            </a:r>
            <a:r>
              <a:rPr lang="cs-CZ" dirty="0" err="1" smtClean="0"/>
              <a:t>ľudskú</a:t>
            </a:r>
            <a:r>
              <a:rPr lang="cs-CZ" dirty="0" smtClean="0"/>
              <a:t> </a:t>
            </a:r>
            <a:r>
              <a:rPr lang="cs-CZ" dirty="0" err="1" smtClean="0"/>
              <a:t>falošnosť</a:t>
            </a:r>
            <a:r>
              <a:rPr lang="cs-CZ" dirty="0" smtClean="0"/>
              <a:t> v </a:t>
            </a:r>
            <a:r>
              <a:rPr lang="cs-CZ" dirty="0" err="1" smtClean="0"/>
              <a:t>medziľudských</a:t>
            </a:r>
            <a:r>
              <a:rPr lang="cs-CZ" dirty="0" smtClean="0"/>
              <a:t> </a:t>
            </a:r>
            <a:r>
              <a:rPr lang="cs-CZ" dirty="0" err="1" smtClean="0"/>
              <a:t>vzťahoch</a:t>
            </a:r>
            <a:r>
              <a:rPr lang="cs-CZ" dirty="0" smtClean="0"/>
              <a:t> bola častá v </a:t>
            </a:r>
            <a:r>
              <a:rPr lang="cs-CZ" dirty="0" err="1" smtClean="0"/>
              <a:t>Molièrovych</a:t>
            </a:r>
            <a:r>
              <a:rPr lang="cs-CZ" dirty="0" smtClean="0"/>
              <a:t> </a:t>
            </a:r>
            <a:r>
              <a:rPr lang="cs-CZ" dirty="0" err="1" smtClean="0"/>
              <a:t>dielach</a:t>
            </a:r>
            <a:r>
              <a:rPr lang="cs-CZ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750</TotalTime>
  <Words>1133</Words>
  <Application>Microsoft Office PowerPoint</Application>
  <PresentationFormat>Prezentácia na obrazovke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Arkáda</vt:lpstr>
      <vt:lpstr>Klasicizmus</vt:lpstr>
      <vt:lpstr>Snímka 2</vt:lpstr>
      <vt:lpstr>Osvietenstvo</vt:lpstr>
      <vt:lpstr>Francúzsky klasicizmus</vt:lpstr>
      <vt:lpstr>PIERRE CORNEILLE - CID</vt:lpstr>
      <vt:lpstr>PIERRE CORNEILLE - CID</vt:lpstr>
      <vt:lpstr>JEAN BAPTISTE POQUELIN - MOLIERE</vt:lpstr>
      <vt:lpstr>Snímka 8</vt:lpstr>
      <vt:lpstr>Snímka 9</vt:lpstr>
      <vt:lpstr>MIZANTROP</vt:lpstr>
      <vt:lpstr>LAKOMEC</vt:lpstr>
      <vt:lpstr>LAKOMEC</vt:lpstr>
      <vt:lpstr>JEAN RACINE - Faidra</vt:lpstr>
    </vt:vector>
  </TitlesOfParts>
  <Company>Zvolen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Klasicizmus</dc:title>
  <dc:creator>Štefan V. kohári</dc:creator>
  <cp:lastModifiedBy>eawynka</cp:lastModifiedBy>
  <cp:revision>53</cp:revision>
  <dcterms:created xsi:type="dcterms:W3CDTF">2008-04-07T13:39:56Z</dcterms:created>
  <dcterms:modified xsi:type="dcterms:W3CDTF">2015-11-10T16:32:01Z</dcterms:modified>
</cp:coreProperties>
</file>