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61" r:id="rId3"/>
    <p:sldId id="281" r:id="rId4"/>
    <p:sldId id="263" r:id="rId5"/>
    <p:sldId id="282" r:id="rId6"/>
    <p:sldId id="283" r:id="rId7"/>
    <p:sldId id="284" r:id="rId8"/>
    <p:sldId id="285" r:id="rId9"/>
    <p:sldId id="262" r:id="rId10"/>
    <p:sldId id="272" r:id="rId11"/>
    <p:sldId id="264" r:id="rId12"/>
    <p:sldId id="286" r:id="rId13"/>
    <p:sldId id="287" r:id="rId14"/>
    <p:sldId id="265" r:id="rId15"/>
    <p:sldId id="266" r:id="rId16"/>
    <p:sldId id="269" r:id="rId17"/>
    <p:sldId id="273" r:id="rId18"/>
    <p:sldId id="288" r:id="rId19"/>
    <p:sldId id="290" r:id="rId20"/>
    <p:sldId id="289" r:id="rId21"/>
    <p:sldId id="291" r:id="rId22"/>
    <p:sldId id="292" r:id="rId23"/>
    <p:sldId id="293" r:id="rId24"/>
    <p:sldId id="295" r:id="rId25"/>
    <p:sldId id="296" r:id="rId26"/>
    <p:sldId id="267" r:id="rId27"/>
    <p:sldId id="297" r:id="rId28"/>
    <p:sldId id="298" r:id="rId29"/>
    <p:sldId id="299" r:id="rId30"/>
    <p:sldId id="300" r:id="rId31"/>
    <p:sldId id="301" r:id="rId32"/>
    <p:sldId id="268" r:id="rId33"/>
    <p:sldId id="302" r:id="rId34"/>
    <p:sldId id="303" r:id="rId35"/>
    <p:sldId id="304" r:id="rId36"/>
    <p:sldId id="305" r:id="rId37"/>
    <p:sldId id="306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06EE"/>
    <a:srgbClr val="ECFE44"/>
    <a:srgbClr val="FD320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77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E746D38-C36A-4419-8417-F983DD5DF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15B5D-36AC-41D1-8BE2-CD5B25F5E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336C-B436-4278-B293-0C6BADB34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301625" y="6242050"/>
            <a:ext cx="1782763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2257425" y="6248400"/>
            <a:ext cx="3455988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5867400" y="6248400"/>
            <a:ext cx="1755775" cy="474663"/>
          </a:xfrm>
        </p:spPr>
        <p:txBody>
          <a:bodyPr/>
          <a:lstStyle>
            <a:lvl1pPr>
              <a:defRPr/>
            </a:lvl1pPr>
          </a:lstStyle>
          <a:p>
            <a:fld id="{278BEC4E-6F3C-4211-B96A-C30AA2E951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18C6E71-FD72-4A81-8C25-F1D6231EEC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3064D47-0310-4E30-A28F-25B9E698DD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337B0-C4B6-4F5D-9227-4988AF1DAF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A33BA-884A-4023-9C4C-FBFA125DFE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8D2353-7421-4097-AE7F-A15C1B2548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3302F-3F47-4A52-AD39-836B24375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9A61603-C7F4-4CD3-9105-85CE0985AB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BF4E83-7AA1-43B6-9465-7CF27D0BF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6EE441D-2805-4D45-84BA-E7CA10848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NÁRODNÉ OBRODENIE</a:t>
            </a:r>
            <a:br>
              <a:rPr lang="sk-SK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619250" y="5734050"/>
            <a:ext cx="2232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400"/>
              <a:t>Charakteristika diel</a:t>
            </a:r>
            <a:endParaRPr lang="en-US" sz="14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Jazykovedno-kritická rozprava...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323528" y="2204864"/>
            <a:ext cx="8052891" cy="3630587"/>
          </a:xfrm>
        </p:spPr>
        <p:txBody>
          <a:bodyPr>
            <a:normAutofit/>
          </a:bodyPr>
          <a:lstStyle/>
          <a:p>
            <a:pPr algn="just"/>
            <a:r>
              <a:rPr lang="cs-CZ" i="1" dirty="0" smtClean="0"/>
              <a:t>Táto Rozprava </a:t>
            </a:r>
            <a:r>
              <a:rPr lang="cs-CZ" i="1" dirty="0" err="1" smtClean="0"/>
              <a:t>odhaľuje</a:t>
            </a:r>
            <a:r>
              <a:rPr lang="cs-CZ" i="1" dirty="0" smtClean="0"/>
              <a:t> a </a:t>
            </a:r>
            <a:r>
              <a:rPr lang="cs-CZ" i="1" dirty="0" err="1" smtClean="0"/>
              <a:t>vyvracia</a:t>
            </a:r>
            <a:r>
              <a:rPr lang="cs-CZ" i="1" dirty="0" smtClean="0"/>
              <a:t> </a:t>
            </a:r>
            <a:r>
              <a:rPr lang="cs-CZ" i="1" dirty="0" err="1" smtClean="0"/>
              <a:t>viaceré</a:t>
            </a:r>
            <a:r>
              <a:rPr lang="cs-CZ" i="1" dirty="0" smtClean="0"/>
              <a:t> pravopisné chyby </a:t>
            </a:r>
            <a:r>
              <a:rPr lang="cs-CZ" i="1" dirty="0" err="1" smtClean="0"/>
              <a:t>predchádzajúcich</a:t>
            </a:r>
            <a:r>
              <a:rPr lang="cs-CZ" i="1" dirty="0" smtClean="0"/>
              <a:t> </a:t>
            </a:r>
            <a:r>
              <a:rPr lang="cs-CZ" i="1" dirty="0" err="1" smtClean="0"/>
              <a:t>gramatikov</a:t>
            </a:r>
            <a:r>
              <a:rPr lang="cs-CZ" i="1" dirty="0" smtClean="0"/>
              <a:t>: nech </a:t>
            </a:r>
            <a:r>
              <a:rPr lang="cs-CZ" i="1" dirty="0" err="1" smtClean="0"/>
              <a:t>sa</a:t>
            </a:r>
            <a:r>
              <a:rPr lang="cs-CZ" i="1" dirty="0" smtClean="0"/>
              <a:t> teda </a:t>
            </a:r>
            <a:r>
              <a:rPr lang="cs-CZ" i="1" dirty="0" err="1" smtClean="0"/>
              <a:t>preto</a:t>
            </a:r>
            <a:r>
              <a:rPr lang="cs-CZ" i="1" dirty="0" smtClean="0"/>
              <a:t> na nás nik </a:t>
            </a:r>
            <a:r>
              <a:rPr lang="cs-CZ" i="1" dirty="0" err="1" smtClean="0"/>
              <a:t>nehnevá</a:t>
            </a:r>
            <a:r>
              <a:rPr lang="cs-CZ" i="1" dirty="0" smtClean="0"/>
              <a:t>, že </a:t>
            </a:r>
            <a:r>
              <a:rPr lang="cs-CZ" i="1" dirty="0" err="1" smtClean="0"/>
              <a:t>slobodne</a:t>
            </a:r>
            <a:r>
              <a:rPr lang="cs-CZ" i="1" dirty="0" smtClean="0"/>
              <a:t> </a:t>
            </a:r>
            <a:r>
              <a:rPr lang="cs-CZ" i="1" dirty="0" err="1" smtClean="0"/>
              <a:t>opúšťame</a:t>
            </a:r>
            <a:r>
              <a:rPr lang="cs-CZ" i="1" dirty="0" smtClean="0"/>
              <a:t> zavedený </a:t>
            </a:r>
            <a:r>
              <a:rPr lang="cs-CZ" i="1" dirty="0" err="1" smtClean="0"/>
              <a:t>ťažký</a:t>
            </a:r>
            <a:r>
              <a:rPr lang="cs-CZ" i="1" dirty="0" smtClean="0"/>
              <a:t> a chybný </a:t>
            </a:r>
            <a:r>
              <a:rPr lang="cs-CZ" i="1" dirty="0" err="1" smtClean="0"/>
              <a:t>spôsob</a:t>
            </a:r>
            <a:r>
              <a:rPr lang="cs-CZ" i="1" dirty="0" smtClean="0"/>
              <a:t> </a:t>
            </a:r>
            <a:r>
              <a:rPr lang="cs-CZ" i="1" dirty="0" err="1" smtClean="0"/>
              <a:t>písania</a:t>
            </a:r>
            <a:r>
              <a:rPr lang="cs-CZ" i="1" dirty="0" smtClean="0"/>
              <a:t> a že </a:t>
            </a:r>
            <a:r>
              <a:rPr lang="cs-CZ" i="1" dirty="0" err="1" smtClean="0"/>
              <a:t>ustaľujeme</a:t>
            </a:r>
            <a:r>
              <a:rPr lang="cs-CZ" i="1" dirty="0" smtClean="0"/>
              <a:t> </a:t>
            </a:r>
            <a:r>
              <a:rPr lang="cs-CZ" i="1" dirty="0" err="1" smtClean="0"/>
              <a:t>zreteľnejší</a:t>
            </a:r>
            <a:r>
              <a:rPr lang="cs-CZ" i="1" dirty="0" smtClean="0"/>
              <a:t> a lepší, postavený na pevných a </a:t>
            </a:r>
            <a:r>
              <a:rPr lang="cs-CZ" i="1" dirty="0" err="1" smtClean="0"/>
              <a:t>akoby</a:t>
            </a:r>
            <a:r>
              <a:rPr lang="cs-CZ" i="1" dirty="0" smtClean="0"/>
              <a:t> </a:t>
            </a:r>
            <a:r>
              <a:rPr lang="cs-CZ" i="1" dirty="0" err="1" smtClean="0"/>
              <a:t>zo</a:t>
            </a:r>
            <a:r>
              <a:rPr lang="cs-CZ" i="1" dirty="0" smtClean="0"/>
              <a:t> </a:t>
            </a:r>
            <a:r>
              <a:rPr lang="cs-CZ" i="1" dirty="0" err="1" smtClean="0"/>
              <a:t>samej</a:t>
            </a:r>
            <a:r>
              <a:rPr lang="cs-CZ" i="1" dirty="0" smtClean="0"/>
              <a:t> povahy </a:t>
            </a:r>
            <a:r>
              <a:rPr lang="cs-CZ" i="1" dirty="0" err="1" smtClean="0"/>
              <a:t>veci</a:t>
            </a:r>
            <a:r>
              <a:rPr lang="cs-CZ" i="1" dirty="0" smtClean="0"/>
              <a:t> </a:t>
            </a:r>
            <a:r>
              <a:rPr lang="cs-CZ" i="1" dirty="0" err="1" smtClean="0"/>
              <a:t>odvodených</a:t>
            </a:r>
            <a:r>
              <a:rPr lang="cs-CZ" i="1" dirty="0" smtClean="0"/>
              <a:t> </a:t>
            </a:r>
            <a:r>
              <a:rPr lang="cs-CZ" i="1" dirty="0" err="1" smtClean="0"/>
              <a:t>základoch</a:t>
            </a:r>
            <a:r>
              <a:rPr lang="cs-CZ" i="1" dirty="0" smtClean="0"/>
              <a:t>.</a:t>
            </a:r>
          </a:p>
          <a:p>
            <a:endParaRPr lang="sk-S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/>
              <a:t>Juraj Fándly</a:t>
            </a:r>
            <a:br>
              <a:rPr lang="sk-SK"/>
            </a:br>
            <a:r>
              <a:rPr lang="sk-SK" sz="1400"/>
              <a:t>(1750 – 1811)</a:t>
            </a:r>
            <a:endParaRPr lang="en-US" sz="1400"/>
          </a:p>
        </p:txBody>
      </p:sp>
      <p:sp>
        <p:nvSpPr>
          <p:cNvPr id="993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k-SK" sz="2000" dirty="0"/>
              <a:t>Píše v </a:t>
            </a:r>
            <a:r>
              <a:rPr lang="sk-SK" sz="2000" b="1" dirty="0">
                <a:solidFill>
                  <a:srgbClr val="FF0000"/>
                </a:solidFill>
              </a:rPr>
              <a:t>bernolákovčine</a:t>
            </a:r>
            <a:r>
              <a:rPr lang="sk-SK" sz="2000" b="1" dirty="0"/>
              <a:t>.</a:t>
            </a:r>
          </a:p>
          <a:p>
            <a:pPr>
              <a:lnSpc>
                <a:spcPct val="80000"/>
              </a:lnSpc>
            </a:pPr>
            <a:r>
              <a:rPr lang="sk-SK" sz="2000" dirty="0"/>
              <a:t>Uvádzal </a:t>
            </a:r>
            <a:r>
              <a:rPr lang="sk-SK" sz="2000" dirty="0">
                <a:solidFill>
                  <a:srgbClr val="FF0000"/>
                </a:solidFill>
              </a:rPr>
              <a:t>bernolákovčinu do praxe</a:t>
            </a:r>
            <a:r>
              <a:rPr lang="sk-SK" sz="2000" dirty="0"/>
              <a:t>, ako prvý vydáva rozsiahlejšie dielo v bernolákovčine: </a:t>
            </a:r>
            <a:r>
              <a:rPr lang="sk-SK" sz="2000" b="1" dirty="0" err="1">
                <a:solidFill>
                  <a:srgbClr val="2706EE"/>
                </a:solidFill>
              </a:rPr>
              <a:t>Dúverná</a:t>
            </a:r>
            <a:r>
              <a:rPr lang="sk-SK" sz="2000" b="1" dirty="0">
                <a:solidFill>
                  <a:srgbClr val="2706EE"/>
                </a:solidFill>
              </a:rPr>
              <a:t> </a:t>
            </a:r>
            <a:r>
              <a:rPr lang="sk-SK" sz="2000" b="1" dirty="0" err="1">
                <a:solidFill>
                  <a:srgbClr val="2706EE"/>
                </a:solidFill>
              </a:rPr>
              <a:t>zmlúva</a:t>
            </a:r>
            <a:r>
              <a:rPr lang="sk-SK" sz="2000" b="1" dirty="0">
                <a:solidFill>
                  <a:srgbClr val="2706EE"/>
                </a:solidFill>
              </a:rPr>
              <a:t> medzi </a:t>
            </a:r>
            <a:r>
              <a:rPr lang="sk-SK" sz="2000" b="1" dirty="0" err="1">
                <a:solidFill>
                  <a:srgbClr val="2706EE"/>
                </a:solidFill>
              </a:rPr>
              <a:t>mňíchom</a:t>
            </a:r>
            <a:r>
              <a:rPr lang="sk-SK" sz="2000" b="1" dirty="0">
                <a:solidFill>
                  <a:srgbClr val="2706EE"/>
                </a:solidFill>
              </a:rPr>
              <a:t> a </a:t>
            </a:r>
            <a:r>
              <a:rPr lang="sk-SK" sz="2000" b="1" dirty="0" err="1">
                <a:solidFill>
                  <a:srgbClr val="2706EE"/>
                </a:solidFill>
              </a:rPr>
              <a:t>diáblom</a:t>
            </a:r>
            <a:r>
              <a:rPr lang="sk-SK" sz="2000" dirty="0"/>
              <a:t> (1789</a:t>
            </a:r>
            <a:r>
              <a:rPr lang="sk-SK" sz="2000" dirty="0" smtClean="0"/>
              <a:t>)</a:t>
            </a:r>
            <a:endParaRPr lang="sk-SK" sz="2000" dirty="0"/>
          </a:p>
          <a:p>
            <a:pPr>
              <a:lnSpc>
                <a:spcPct val="80000"/>
              </a:lnSpc>
            </a:pPr>
            <a:r>
              <a:rPr lang="sk-SK" sz="2000" b="1" dirty="0" err="1">
                <a:solidFill>
                  <a:srgbClr val="2706EE"/>
                </a:solidFill>
              </a:rPr>
              <a:t>Piľní</a:t>
            </a:r>
            <a:r>
              <a:rPr lang="sk-SK" sz="2000" b="1" dirty="0">
                <a:solidFill>
                  <a:srgbClr val="2706EE"/>
                </a:solidFill>
              </a:rPr>
              <a:t> </a:t>
            </a:r>
            <a:r>
              <a:rPr lang="sk-SK" sz="2000" b="1" dirty="0" err="1">
                <a:solidFill>
                  <a:srgbClr val="2706EE"/>
                </a:solidFill>
              </a:rPr>
              <a:t>domajší</a:t>
            </a:r>
            <a:r>
              <a:rPr lang="sk-SK" sz="2000" b="1" dirty="0">
                <a:solidFill>
                  <a:srgbClr val="2706EE"/>
                </a:solidFill>
              </a:rPr>
              <a:t> a poľní hospodár</a:t>
            </a:r>
            <a:r>
              <a:rPr lang="sk-SK" sz="2000" dirty="0"/>
              <a:t> (8-zväzková encyklopédia poľnohospodárskych vedomostí, 1792)</a:t>
            </a:r>
          </a:p>
          <a:p>
            <a:pPr>
              <a:lnSpc>
                <a:spcPct val="80000"/>
              </a:lnSpc>
            </a:pPr>
            <a:r>
              <a:rPr lang="sk-SK" sz="2000" dirty="0">
                <a:solidFill>
                  <a:srgbClr val="2706EE"/>
                </a:solidFill>
              </a:rPr>
              <a:t>Slovenský včelár</a:t>
            </a:r>
            <a:r>
              <a:rPr lang="sk-SK" sz="2000" dirty="0"/>
              <a:t> </a:t>
            </a:r>
          </a:p>
          <a:p>
            <a:pPr>
              <a:lnSpc>
                <a:spcPct val="80000"/>
              </a:lnSpc>
            </a:pPr>
            <a:r>
              <a:rPr lang="sk-SK" sz="2000" dirty="0" err="1">
                <a:solidFill>
                  <a:srgbClr val="2706EE"/>
                </a:solidFill>
              </a:rPr>
              <a:t>Zeľinkár</a:t>
            </a:r>
            <a:endParaRPr lang="sk-SK" sz="2000" dirty="0"/>
          </a:p>
          <a:p>
            <a:pPr>
              <a:lnSpc>
                <a:spcPct val="80000"/>
              </a:lnSpc>
            </a:pPr>
            <a:r>
              <a:rPr lang="sk-SK" sz="2000" dirty="0" err="1">
                <a:solidFill>
                  <a:srgbClr val="2706EE"/>
                </a:solidFill>
              </a:rPr>
              <a:t>Ovčár</a:t>
            </a:r>
            <a:r>
              <a:rPr lang="sk-SK" sz="2000" dirty="0">
                <a:solidFill>
                  <a:srgbClr val="2706EE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sk-SK" sz="2000" dirty="0">
                <a:solidFill>
                  <a:srgbClr val="2706EE"/>
                </a:solidFill>
              </a:rPr>
              <a:t>Stručné dejiny slovenského národa</a:t>
            </a:r>
          </a:p>
          <a:p>
            <a:pPr>
              <a:lnSpc>
                <a:spcPct val="80000"/>
              </a:lnSpc>
            </a:pPr>
            <a:endParaRPr lang="sk-SK" sz="2000" dirty="0"/>
          </a:p>
          <a:p>
            <a:pPr>
              <a:lnSpc>
                <a:spcPct val="80000"/>
              </a:lnSpc>
              <a:buFontTx/>
              <a:buNone/>
            </a:pPr>
            <a:endParaRPr lang="sk-SK" sz="2000" dirty="0"/>
          </a:p>
          <a:p>
            <a:pPr>
              <a:lnSpc>
                <a:spcPct val="80000"/>
              </a:lnSpc>
            </a:pPr>
            <a:endParaRPr lang="sk-SK" sz="2000" dirty="0"/>
          </a:p>
          <a:p>
            <a:pPr>
              <a:lnSpc>
                <a:spcPct val="80000"/>
              </a:lnSpc>
            </a:pPr>
            <a:endParaRPr lang="sk-SK" sz="2000" dirty="0"/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  <p:pic>
        <p:nvPicPr>
          <p:cNvPr id="99334" name="Picture 6" descr="fandl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825" y="4292600"/>
            <a:ext cx="1409700" cy="194468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Dúverná</a:t>
            </a:r>
            <a:r>
              <a:rPr lang="sk-SK" dirty="0" smtClean="0"/>
              <a:t> zmluva medzi </a:t>
            </a:r>
            <a:r>
              <a:rPr lang="sk-SK" dirty="0" err="1" smtClean="0"/>
              <a:t>mňíchom</a:t>
            </a:r>
            <a:r>
              <a:rPr lang="sk-SK" dirty="0" smtClean="0"/>
              <a:t> a </a:t>
            </a:r>
            <a:r>
              <a:rPr lang="sk-SK" dirty="0" err="1" smtClean="0"/>
              <a:t>ďáblom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- uštipačný diabol </a:t>
            </a:r>
            <a:r>
              <a:rPr lang="sk-SK" b="1" dirty="0" err="1" smtClean="0">
                <a:solidFill>
                  <a:srgbClr val="FF0000"/>
                </a:solidFill>
              </a:rPr>
              <a:t>Titinillus</a:t>
            </a:r>
            <a:r>
              <a:rPr lang="sk-SK" dirty="0" smtClean="0"/>
              <a:t> (paradoxne samotný </a:t>
            </a:r>
            <a:r>
              <a:rPr lang="sk-SK" dirty="0" err="1" smtClean="0"/>
              <a:t>Fándly</a:t>
            </a:r>
            <a:r>
              <a:rPr lang="sk-SK" dirty="0" smtClean="0"/>
              <a:t>, katolícky kňaz!) sa zhovára s mníchom </a:t>
            </a:r>
            <a:r>
              <a:rPr lang="sk-SK" b="1" dirty="0" err="1" smtClean="0">
                <a:solidFill>
                  <a:srgbClr val="FF0000"/>
                </a:solidFill>
              </a:rPr>
              <a:t>Atanáziom</a:t>
            </a:r>
            <a:r>
              <a:rPr lang="sk-SK" dirty="0" smtClean="0"/>
              <a:t> a poukazuje na zbytočnosť žobravých mníšskych rádov... </a:t>
            </a:r>
          </a:p>
          <a:p>
            <a:r>
              <a:rPr lang="sk-SK" dirty="0" smtClean="0"/>
              <a:t>(Po smrti Jozefa II., 1790, ktorý zrušil rády žobravých mníchov, bolo dielo zakázané)</a:t>
            </a:r>
          </a:p>
          <a:p>
            <a:r>
              <a:rPr lang="cs-CZ" dirty="0" err="1" smtClean="0"/>
              <a:t>Juraja</a:t>
            </a:r>
            <a:r>
              <a:rPr lang="cs-CZ" dirty="0" smtClean="0"/>
              <a:t> </a:t>
            </a:r>
            <a:r>
              <a:rPr lang="cs-CZ" dirty="0" err="1" smtClean="0"/>
              <a:t>Fándlyho</a:t>
            </a:r>
            <a:r>
              <a:rPr lang="cs-CZ" dirty="0" smtClean="0"/>
              <a:t> </a:t>
            </a:r>
            <a:r>
              <a:rPr lang="cs-CZ" dirty="0" err="1" smtClean="0"/>
              <a:t>podnietilo</a:t>
            </a:r>
            <a:r>
              <a:rPr lang="cs-CZ" dirty="0" smtClean="0"/>
              <a:t> k </a:t>
            </a:r>
            <a:r>
              <a:rPr lang="cs-CZ" dirty="0" err="1" smtClean="0"/>
              <a:t>napísaniu</a:t>
            </a:r>
            <a:r>
              <a:rPr lang="cs-CZ" dirty="0" smtClean="0"/>
              <a:t> </a:t>
            </a:r>
            <a:r>
              <a:rPr lang="cs-CZ" dirty="0" err="1" smtClean="0"/>
              <a:t>tejto</a:t>
            </a:r>
            <a:r>
              <a:rPr lang="cs-CZ" dirty="0" smtClean="0"/>
              <a:t> knihy </a:t>
            </a:r>
            <a:r>
              <a:rPr lang="cs-CZ" dirty="0" err="1" smtClean="0"/>
              <a:t>viac</a:t>
            </a:r>
            <a:r>
              <a:rPr lang="cs-CZ" dirty="0" smtClean="0"/>
              <a:t>-</a:t>
            </a:r>
            <a:r>
              <a:rPr lang="cs-CZ" dirty="0" err="1" smtClean="0"/>
              <a:t>menej</a:t>
            </a:r>
            <a:r>
              <a:rPr lang="cs-CZ" dirty="0" smtClean="0"/>
              <a:t> aj to, že v blízkosti jeho fary v Naháči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tiež</a:t>
            </a:r>
            <a:r>
              <a:rPr lang="cs-CZ" dirty="0" smtClean="0"/>
              <a:t> vyskytoval </a:t>
            </a:r>
            <a:r>
              <a:rPr lang="cs-CZ" dirty="0" err="1" smtClean="0"/>
              <a:t>takýto</a:t>
            </a:r>
            <a:r>
              <a:rPr lang="cs-CZ" dirty="0" smtClean="0"/>
              <a:t> </a:t>
            </a:r>
            <a:r>
              <a:rPr lang="cs-CZ" dirty="0" err="1" smtClean="0"/>
              <a:t>žobravý</a:t>
            </a:r>
            <a:r>
              <a:rPr lang="cs-CZ" dirty="0" smtClean="0"/>
              <a:t> </a:t>
            </a:r>
            <a:r>
              <a:rPr lang="cs-CZ" dirty="0" err="1" smtClean="0"/>
              <a:t>kláštor</a:t>
            </a:r>
            <a:r>
              <a:rPr lang="cs-CZ" dirty="0" smtClean="0"/>
              <a:t>, jeho fara pustla, </a:t>
            </a:r>
            <a:r>
              <a:rPr lang="cs-CZ" dirty="0" err="1" smtClean="0"/>
              <a:t>pretože</a:t>
            </a:r>
            <a:r>
              <a:rPr lang="cs-CZ" dirty="0" smtClean="0"/>
              <a:t> farníci podporovali </a:t>
            </a:r>
            <a:r>
              <a:rPr lang="cs-CZ" dirty="0" err="1" smtClean="0"/>
              <a:t>žobravé</a:t>
            </a:r>
            <a:r>
              <a:rPr lang="cs-CZ" dirty="0" smtClean="0"/>
              <a:t> </a:t>
            </a:r>
            <a:r>
              <a:rPr lang="cs-CZ" dirty="0" err="1" smtClean="0"/>
              <a:t>rehole</a:t>
            </a:r>
            <a:r>
              <a:rPr lang="cs-CZ" dirty="0" smtClean="0"/>
              <a:t> a </a:t>
            </a:r>
            <a:r>
              <a:rPr lang="cs-CZ" dirty="0" err="1" smtClean="0"/>
              <a:t>nie</a:t>
            </a:r>
            <a:r>
              <a:rPr lang="cs-CZ" dirty="0" smtClean="0"/>
              <a:t> faru.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Dúverná</a:t>
            </a:r>
            <a:r>
              <a:rPr lang="sk-SK" dirty="0" smtClean="0"/>
              <a:t> zmluva medzi </a:t>
            </a:r>
            <a:r>
              <a:rPr lang="sk-SK" dirty="0" err="1" smtClean="0"/>
              <a:t>mňíchom</a:t>
            </a:r>
            <a:r>
              <a:rPr lang="sk-SK" dirty="0" smtClean="0"/>
              <a:t> a </a:t>
            </a:r>
            <a:r>
              <a:rPr lang="sk-SK" dirty="0" err="1" smtClean="0"/>
              <a:t>ďáblom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 smtClean="0"/>
              <a:t>písaná</a:t>
            </a:r>
            <a:r>
              <a:rPr lang="cs-CZ" dirty="0" smtClean="0"/>
              <a:t> formou </a:t>
            </a:r>
            <a:r>
              <a:rPr lang="cs-CZ" dirty="0" err="1" smtClean="0"/>
              <a:t>dialógu</a:t>
            </a:r>
            <a:r>
              <a:rPr lang="cs-CZ" dirty="0" smtClean="0"/>
              <a:t> </a:t>
            </a:r>
          </a:p>
          <a:p>
            <a:r>
              <a:rPr lang="cs-CZ" b="1" dirty="0" err="1" smtClean="0">
                <a:solidFill>
                  <a:srgbClr val="FF0000"/>
                </a:solidFill>
              </a:rPr>
              <a:t>Atanázius</a:t>
            </a:r>
            <a:r>
              <a:rPr lang="cs-CZ" dirty="0" smtClean="0"/>
              <a:t> - </a:t>
            </a:r>
            <a:r>
              <a:rPr lang="cs-CZ" dirty="0" err="1" smtClean="0"/>
              <a:t>konzervatívny</a:t>
            </a:r>
            <a:r>
              <a:rPr lang="cs-CZ" dirty="0" smtClean="0"/>
              <a:t>, </a:t>
            </a:r>
            <a:r>
              <a:rPr lang="cs-CZ" dirty="0" err="1" smtClean="0"/>
              <a:t>prepustený</a:t>
            </a:r>
            <a:r>
              <a:rPr lang="cs-CZ" dirty="0" smtClean="0"/>
              <a:t> </a:t>
            </a:r>
            <a:r>
              <a:rPr lang="cs-CZ" dirty="0" err="1" smtClean="0"/>
              <a:t>mních</a:t>
            </a:r>
            <a:r>
              <a:rPr lang="cs-CZ" dirty="0" smtClean="0"/>
              <a:t>, </a:t>
            </a:r>
            <a:r>
              <a:rPr lang="cs-CZ" dirty="0" err="1" smtClean="0"/>
              <a:t>ktorý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vydáva</a:t>
            </a:r>
            <a:r>
              <a:rPr lang="cs-CZ" dirty="0" smtClean="0"/>
              <a:t> „do </a:t>
            </a:r>
            <a:r>
              <a:rPr lang="cs-CZ" dirty="0" err="1" smtClean="0"/>
              <a:t>sveta</a:t>
            </a:r>
            <a:r>
              <a:rPr lang="cs-CZ" dirty="0" smtClean="0"/>
              <a:t>“ </a:t>
            </a:r>
          </a:p>
          <a:p>
            <a:r>
              <a:rPr lang="cs-CZ" b="1" dirty="0" err="1" smtClean="0">
                <a:solidFill>
                  <a:srgbClr val="FF0000"/>
                </a:solidFill>
              </a:rPr>
              <a:t>Titinilus</a:t>
            </a:r>
            <a:r>
              <a:rPr lang="cs-CZ" dirty="0" smtClean="0"/>
              <a:t> - uštipačný a </a:t>
            </a:r>
            <a:r>
              <a:rPr lang="cs-CZ" dirty="0" err="1" smtClean="0"/>
              <a:t>inteligentný</a:t>
            </a:r>
            <a:r>
              <a:rPr lang="cs-CZ" dirty="0" smtClean="0"/>
              <a:t> čert, </a:t>
            </a:r>
            <a:r>
              <a:rPr lang="cs-CZ" dirty="0" err="1" smtClean="0"/>
              <a:t>ktorý</a:t>
            </a:r>
            <a:r>
              <a:rPr lang="cs-CZ" dirty="0" smtClean="0"/>
              <a:t> mu na </a:t>
            </a:r>
            <a:r>
              <a:rPr lang="cs-CZ" dirty="0" err="1" smtClean="0"/>
              <a:t>tejto</a:t>
            </a:r>
            <a:r>
              <a:rPr lang="cs-CZ" dirty="0" smtClean="0"/>
              <a:t> </a:t>
            </a:r>
            <a:r>
              <a:rPr lang="cs-CZ" dirty="0" err="1" smtClean="0"/>
              <a:t>ceste</a:t>
            </a:r>
            <a:r>
              <a:rPr lang="cs-CZ" dirty="0" smtClean="0"/>
              <a:t> robí </a:t>
            </a:r>
            <a:r>
              <a:rPr lang="cs-CZ" dirty="0" err="1" smtClean="0"/>
              <a:t>spoločnosť</a:t>
            </a:r>
            <a:r>
              <a:rPr lang="cs-CZ" dirty="0" smtClean="0"/>
              <a:t>. </a:t>
            </a:r>
          </a:p>
          <a:p>
            <a:pPr algn="ctr">
              <a:buNone/>
            </a:pPr>
            <a:endParaRPr lang="cs-CZ" i="1" dirty="0" smtClean="0"/>
          </a:p>
          <a:p>
            <a:pPr algn="ctr">
              <a:buNone/>
            </a:pPr>
            <a:r>
              <a:rPr lang="cs-CZ" i="1" dirty="0" smtClean="0"/>
              <a:t>„</a:t>
            </a:r>
            <a:r>
              <a:rPr lang="cs-CZ" i="1" dirty="0" err="1" smtClean="0"/>
              <a:t>Doteraz</a:t>
            </a:r>
            <a:r>
              <a:rPr lang="cs-CZ" i="1" dirty="0" smtClean="0"/>
              <a:t> </a:t>
            </a:r>
            <a:r>
              <a:rPr lang="cs-CZ" i="1" dirty="0" err="1" smtClean="0"/>
              <a:t>ste</a:t>
            </a:r>
            <a:r>
              <a:rPr lang="cs-CZ" i="1" dirty="0" smtClean="0"/>
              <a:t> </a:t>
            </a:r>
            <a:r>
              <a:rPr lang="cs-CZ" i="1" dirty="0" err="1" smtClean="0"/>
              <a:t>zo</a:t>
            </a:r>
            <a:r>
              <a:rPr lang="cs-CZ" i="1" dirty="0" smtClean="0"/>
              <a:t> </a:t>
            </a:r>
            <a:r>
              <a:rPr lang="cs-CZ" i="1" dirty="0" err="1" smtClean="0"/>
              <a:t>sveta</a:t>
            </a:r>
            <a:r>
              <a:rPr lang="cs-CZ" i="1" dirty="0" smtClean="0"/>
              <a:t> žili – </a:t>
            </a:r>
            <a:r>
              <a:rPr lang="cs-CZ" i="1" dirty="0" err="1" smtClean="0"/>
              <a:t>teraz</a:t>
            </a:r>
            <a:r>
              <a:rPr lang="cs-CZ" i="1" dirty="0" smtClean="0"/>
              <a:t> do </a:t>
            </a:r>
            <a:r>
              <a:rPr lang="cs-CZ" i="1" dirty="0" err="1" smtClean="0"/>
              <a:t>sveta</a:t>
            </a:r>
            <a:r>
              <a:rPr lang="cs-CZ" i="1" dirty="0" smtClean="0"/>
              <a:t> </a:t>
            </a:r>
            <a:r>
              <a:rPr lang="cs-CZ" i="1" dirty="0" err="1" smtClean="0"/>
              <a:t>idete</a:t>
            </a:r>
            <a:r>
              <a:rPr lang="cs-CZ" i="1" dirty="0" smtClean="0"/>
              <a:t>, </a:t>
            </a:r>
            <a:r>
              <a:rPr lang="cs-CZ" i="1" dirty="0" err="1" smtClean="0"/>
              <a:t>dosiaľ</a:t>
            </a:r>
            <a:r>
              <a:rPr lang="cs-CZ" i="1" dirty="0" smtClean="0"/>
              <a:t> </a:t>
            </a:r>
            <a:r>
              <a:rPr lang="cs-CZ" i="1" dirty="0" err="1" smtClean="0"/>
              <a:t>ľudia</a:t>
            </a:r>
            <a:r>
              <a:rPr lang="cs-CZ" i="1" dirty="0" smtClean="0"/>
              <a:t> k vám putovali – </a:t>
            </a:r>
            <a:r>
              <a:rPr lang="cs-CZ" i="1" dirty="0" err="1" smtClean="0"/>
              <a:t>včuľ</a:t>
            </a:r>
            <a:r>
              <a:rPr lang="cs-CZ" i="1" dirty="0" smtClean="0"/>
              <a:t> vy k nim vandrujete, a </a:t>
            </a:r>
            <a:r>
              <a:rPr lang="cs-CZ" i="1" dirty="0" err="1" smtClean="0"/>
              <a:t>ktorí</a:t>
            </a:r>
            <a:r>
              <a:rPr lang="cs-CZ" i="1" dirty="0" smtClean="0"/>
              <a:t> vám </a:t>
            </a:r>
            <a:r>
              <a:rPr lang="cs-CZ" i="1" dirty="0" err="1" smtClean="0"/>
              <a:t>doteraz</a:t>
            </a:r>
            <a:r>
              <a:rPr lang="cs-CZ" i="1" dirty="0" smtClean="0"/>
              <a:t> dávali, tým </a:t>
            </a:r>
            <a:r>
              <a:rPr lang="cs-CZ" i="1" dirty="0" err="1" smtClean="0"/>
              <a:t>teraz</a:t>
            </a:r>
            <a:r>
              <a:rPr lang="cs-CZ" i="1" dirty="0" smtClean="0"/>
              <a:t> musíte vy </a:t>
            </a:r>
            <a:r>
              <a:rPr lang="cs-CZ" i="1" dirty="0" err="1" smtClean="0"/>
              <a:t>vlastnou</a:t>
            </a:r>
            <a:r>
              <a:rPr lang="cs-CZ" i="1" dirty="0" smtClean="0"/>
              <a:t> </a:t>
            </a:r>
            <a:r>
              <a:rPr lang="cs-CZ" i="1" dirty="0" err="1" smtClean="0"/>
              <a:t>prácou</a:t>
            </a:r>
            <a:r>
              <a:rPr lang="cs-CZ" i="1" dirty="0" smtClean="0"/>
              <a:t> </a:t>
            </a:r>
            <a:r>
              <a:rPr lang="cs-CZ" i="1" dirty="0" err="1" smtClean="0"/>
              <a:t>navrátiť</a:t>
            </a:r>
            <a:r>
              <a:rPr lang="cs-CZ" i="1" dirty="0" smtClean="0"/>
              <a:t> – veď </a:t>
            </a:r>
            <a:r>
              <a:rPr lang="cs-CZ" i="1" dirty="0" err="1" smtClean="0"/>
              <a:t>viete</a:t>
            </a:r>
            <a:r>
              <a:rPr lang="cs-CZ" i="1" dirty="0" smtClean="0"/>
              <a:t>, že bez práce </a:t>
            </a:r>
            <a:r>
              <a:rPr lang="cs-CZ" i="1" dirty="0" err="1" smtClean="0"/>
              <a:t>nie</a:t>
            </a:r>
            <a:r>
              <a:rPr lang="cs-CZ" i="1" dirty="0" smtClean="0"/>
              <a:t> </a:t>
            </a:r>
            <a:r>
              <a:rPr lang="cs-CZ" i="1" dirty="0" err="1" smtClean="0"/>
              <a:t>sú</a:t>
            </a:r>
            <a:r>
              <a:rPr lang="cs-CZ" i="1" dirty="0" smtClean="0"/>
              <a:t> koláče.“ </a:t>
            </a:r>
            <a:br>
              <a:rPr lang="cs-CZ" i="1" dirty="0" smtClean="0"/>
            </a:br>
            <a:endParaRPr lang="cs-CZ" i="1" dirty="0" smtClean="0"/>
          </a:p>
          <a:p>
            <a:pPr>
              <a:buNone/>
            </a:pPr>
            <a:r>
              <a:rPr lang="cs-CZ" dirty="0" err="1" smtClean="0"/>
              <a:t>Paradoxné</a:t>
            </a:r>
            <a:r>
              <a:rPr lang="cs-CZ" dirty="0" smtClean="0"/>
              <a:t> je, že </a:t>
            </a:r>
            <a:r>
              <a:rPr lang="cs-CZ" dirty="0" err="1" smtClean="0"/>
              <a:t>hoci</a:t>
            </a:r>
            <a:r>
              <a:rPr lang="cs-CZ" dirty="0" smtClean="0"/>
              <a:t> je </a:t>
            </a:r>
            <a:r>
              <a:rPr lang="cs-CZ" dirty="0" err="1" smtClean="0"/>
              <a:t>Juraj</a:t>
            </a:r>
            <a:r>
              <a:rPr lang="cs-CZ" dirty="0" smtClean="0"/>
              <a:t> </a:t>
            </a:r>
            <a:r>
              <a:rPr lang="cs-CZ" dirty="0" err="1" smtClean="0"/>
              <a:t>Fándly</a:t>
            </a:r>
            <a:r>
              <a:rPr lang="cs-CZ" dirty="0" smtClean="0"/>
              <a:t> </a:t>
            </a:r>
            <a:r>
              <a:rPr lang="cs-CZ" dirty="0" err="1" smtClean="0"/>
              <a:t>kňaz</a:t>
            </a:r>
            <a:r>
              <a:rPr lang="cs-CZ" dirty="0" smtClean="0"/>
              <a:t>, </a:t>
            </a:r>
            <a:r>
              <a:rPr lang="cs-CZ" dirty="0" err="1" smtClean="0"/>
              <a:t>vyjadruje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ústami</a:t>
            </a:r>
            <a:r>
              <a:rPr lang="cs-CZ" dirty="0" smtClean="0"/>
              <a:t> </a:t>
            </a:r>
            <a:r>
              <a:rPr lang="cs-CZ" dirty="0" err="1" smtClean="0"/>
              <a:t>diabla</a:t>
            </a:r>
            <a:r>
              <a:rPr lang="cs-CZ" dirty="0" smtClean="0"/>
              <a:t>.</a:t>
            </a:r>
            <a:endParaRPr lang="sk-S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Pavol Jozef Šafárik</a:t>
            </a:r>
            <a:br>
              <a:rPr lang="sk-SK" dirty="0"/>
            </a:br>
            <a:r>
              <a:rPr lang="sk-SK" sz="1400" dirty="0"/>
              <a:t>(1795 – 1861)</a:t>
            </a:r>
            <a:endParaRPr lang="en-US" sz="1400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k-SK" sz="1800" dirty="0"/>
              <a:t>Píše </a:t>
            </a:r>
            <a:r>
              <a:rPr lang="sk-SK" sz="1800" b="1" dirty="0">
                <a:solidFill>
                  <a:srgbClr val="FF0000"/>
                </a:solidFill>
              </a:rPr>
              <a:t>v češtine</a:t>
            </a:r>
            <a:r>
              <a:rPr lang="sk-SK" sz="1800" dirty="0">
                <a:solidFill>
                  <a:srgbClr val="FF0000"/>
                </a:solidFill>
              </a:rPr>
              <a:t> </a:t>
            </a:r>
            <a:r>
              <a:rPr lang="sk-SK" sz="1800" dirty="0"/>
              <a:t>a nemčine</a:t>
            </a:r>
          </a:p>
          <a:p>
            <a:pPr>
              <a:lnSpc>
                <a:spcPct val="80000"/>
              </a:lnSpc>
            </a:pPr>
            <a:r>
              <a:rPr lang="sk-SK" sz="1800" dirty="0">
                <a:solidFill>
                  <a:srgbClr val="2706EE"/>
                </a:solidFill>
              </a:rPr>
              <a:t>Tatranská múza s lýrou slovanskou</a:t>
            </a:r>
            <a:r>
              <a:rPr lang="sk-SK" sz="1800" dirty="0"/>
              <a:t> (1814, poézia, subjektívne pocity)</a:t>
            </a:r>
          </a:p>
          <a:p>
            <a:pPr>
              <a:lnSpc>
                <a:spcPct val="80000"/>
              </a:lnSpc>
            </a:pPr>
            <a:r>
              <a:rPr lang="sk-SK" sz="1800" dirty="0" err="1">
                <a:solidFill>
                  <a:srgbClr val="2706EE"/>
                </a:solidFill>
              </a:rPr>
              <a:t>Písně</a:t>
            </a:r>
            <a:r>
              <a:rPr lang="sk-SK" sz="1800" dirty="0">
                <a:solidFill>
                  <a:srgbClr val="2706EE"/>
                </a:solidFill>
              </a:rPr>
              <a:t> </a:t>
            </a:r>
            <a:r>
              <a:rPr lang="sk-SK" sz="1800" dirty="0" err="1">
                <a:solidFill>
                  <a:srgbClr val="2706EE"/>
                </a:solidFill>
              </a:rPr>
              <a:t>světské</a:t>
            </a:r>
            <a:r>
              <a:rPr lang="sk-SK" sz="1800" dirty="0">
                <a:solidFill>
                  <a:srgbClr val="2706EE"/>
                </a:solidFill>
              </a:rPr>
              <a:t> lidu slovenského v </a:t>
            </a:r>
            <a:r>
              <a:rPr lang="sk-SK" sz="1800" dirty="0" err="1">
                <a:solidFill>
                  <a:srgbClr val="2706EE"/>
                </a:solidFill>
              </a:rPr>
              <a:t>Uhřích</a:t>
            </a:r>
            <a:r>
              <a:rPr lang="sk-SK" sz="1800" dirty="0"/>
              <a:t> (1823, 2 zväzky, zbierka ľudových piesní, pri zbierke mu pomáhali aj Kollár a </a:t>
            </a:r>
            <a:r>
              <a:rPr lang="sk-SK" sz="1800" dirty="0" err="1"/>
              <a:t>Benedikty</a:t>
            </a:r>
            <a:r>
              <a:rPr lang="sk-SK" sz="1800" dirty="0"/>
              <a:t>, Kollár neskôr v zberateľskej činnosti pokračuje...)</a:t>
            </a:r>
          </a:p>
          <a:p>
            <a:pPr>
              <a:lnSpc>
                <a:spcPct val="80000"/>
              </a:lnSpc>
            </a:pPr>
            <a:r>
              <a:rPr lang="sk-SK" sz="1800" dirty="0">
                <a:solidFill>
                  <a:srgbClr val="2706EE"/>
                </a:solidFill>
              </a:rPr>
              <a:t>Dejiny slovanskej reči a literatúry všetkých nárečí</a:t>
            </a:r>
            <a:r>
              <a:rPr lang="sk-SK" sz="1800" dirty="0"/>
              <a:t> (1826, vecný obraz jazykovej a kultúrnej bohatosti slovanstva, napísané v nemčine)</a:t>
            </a:r>
          </a:p>
          <a:p>
            <a:pPr>
              <a:lnSpc>
                <a:spcPct val="80000"/>
              </a:lnSpc>
            </a:pPr>
            <a:r>
              <a:rPr lang="sk-SK" sz="1800" dirty="0">
                <a:solidFill>
                  <a:srgbClr val="2706EE"/>
                </a:solidFill>
              </a:rPr>
              <a:t>Slovanské starožitnosti</a:t>
            </a:r>
            <a:r>
              <a:rPr lang="sk-SK" sz="1800" dirty="0"/>
              <a:t> (1837) – historická rekonštrukcia dejín slovanských národov od najstarších čias po 10. storočie.</a:t>
            </a:r>
          </a:p>
          <a:p>
            <a:pPr>
              <a:lnSpc>
                <a:spcPct val="80000"/>
              </a:lnSpc>
            </a:pPr>
            <a:r>
              <a:rPr lang="sk-SK" sz="1800" dirty="0">
                <a:solidFill>
                  <a:srgbClr val="2706EE"/>
                </a:solidFill>
              </a:rPr>
              <a:t>Slovanský národopis</a:t>
            </a:r>
            <a:r>
              <a:rPr lang="sk-SK" sz="1800" dirty="0"/>
              <a:t> (1842) – podrobné rozdelenie a charakteristika slovanských jazykov aj s priloženou mapkou. Slovákov chápe ako súčasť českého jazyka.</a:t>
            </a:r>
          </a:p>
          <a:p>
            <a:pPr>
              <a:lnSpc>
                <a:spcPct val="80000"/>
              </a:lnSpc>
            </a:pPr>
            <a:r>
              <a:rPr lang="sk-SK" sz="1800" dirty="0">
                <a:solidFill>
                  <a:srgbClr val="2706EE"/>
                </a:solidFill>
              </a:rPr>
              <a:t>O pôvode a vlasti hlaholského písma</a:t>
            </a:r>
            <a:r>
              <a:rPr lang="sk-SK" sz="1800" dirty="0"/>
              <a:t> (1858) - na základe výskumu dokazuje, že hlaholika je staršia ako cyrilika.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dirty="0"/>
          </a:p>
        </p:txBody>
      </p:sp>
      <p:pic>
        <p:nvPicPr>
          <p:cNvPr id="100358" name="Picture 6" descr="230px-Pavel_Jozef_Safari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476250"/>
            <a:ext cx="1065212" cy="129698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Ján Kollár</a:t>
            </a:r>
            <a:br>
              <a:rPr lang="sk-SK" dirty="0"/>
            </a:br>
            <a:r>
              <a:rPr lang="sk-SK" sz="1400" dirty="0"/>
              <a:t>(1793 – 1852)</a:t>
            </a:r>
            <a:endParaRPr lang="en-US" sz="1400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63524" y="1341438"/>
            <a:ext cx="8412931" cy="532792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k-SK" sz="1800" dirty="0" smtClean="0"/>
              <a:t>30 rokov pôsobil </a:t>
            </a:r>
            <a:r>
              <a:rPr lang="sk-SK" sz="1800" b="1" dirty="0" smtClean="0"/>
              <a:t>ako </a:t>
            </a:r>
            <a:r>
              <a:rPr lang="sk-SK" sz="1800" b="1" dirty="0" smtClean="0">
                <a:solidFill>
                  <a:srgbClr val="FF0000"/>
                </a:solidFill>
              </a:rPr>
              <a:t>evanjelický kňaz </a:t>
            </a:r>
            <a:r>
              <a:rPr lang="sk-SK" sz="1800" b="1" dirty="0" smtClean="0"/>
              <a:t>v Budapešti </a:t>
            </a:r>
            <a:r>
              <a:rPr lang="sk-SK" sz="1800" dirty="0" smtClean="0"/>
              <a:t>a vo vyššom veku ako </a:t>
            </a:r>
            <a:r>
              <a:rPr lang="sk-SK" sz="1800" b="1" dirty="0" smtClean="0">
                <a:solidFill>
                  <a:srgbClr val="FF0000"/>
                </a:solidFill>
              </a:rPr>
              <a:t>profesor</a:t>
            </a:r>
            <a:r>
              <a:rPr lang="sk-SK" sz="1800" b="1" dirty="0" smtClean="0"/>
              <a:t> vo Viedni </a:t>
            </a:r>
            <a:r>
              <a:rPr lang="sk-SK" sz="1800" dirty="0" smtClean="0"/>
              <a:t>a </a:t>
            </a:r>
            <a:r>
              <a:rPr lang="sk-SK" sz="1800" b="1" dirty="0" smtClean="0">
                <a:solidFill>
                  <a:srgbClr val="FF0000"/>
                </a:solidFill>
              </a:rPr>
              <a:t>poradca vlády </a:t>
            </a:r>
            <a:r>
              <a:rPr lang="sk-SK" sz="1800" b="1" dirty="0" smtClean="0"/>
              <a:t>v otázkach slovenského školstva,</a:t>
            </a:r>
            <a:r>
              <a:rPr lang="sk-SK" sz="1800" dirty="0" smtClean="0"/>
              <a:t> pričom </a:t>
            </a:r>
            <a:r>
              <a:rPr lang="sk-SK" sz="1800" dirty="0" err="1" smtClean="0"/>
              <a:t>de</a:t>
            </a:r>
            <a:r>
              <a:rPr lang="sk-SK" sz="1800" dirty="0" smtClean="0"/>
              <a:t> facto navrhoval češtinu ako spisovný jazyk (tzv. nová staroslovienčina). </a:t>
            </a:r>
          </a:p>
          <a:p>
            <a:pPr>
              <a:lnSpc>
                <a:spcPct val="80000"/>
              </a:lnSpc>
            </a:pPr>
            <a:r>
              <a:rPr lang="sk-SK" sz="1800" dirty="0" smtClean="0"/>
              <a:t>píše </a:t>
            </a:r>
            <a:r>
              <a:rPr lang="sk-SK" sz="1800" b="1" dirty="0"/>
              <a:t>v </a:t>
            </a:r>
            <a:r>
              <a:rPr lang="sk-SK" sz="1800" b="1" dirty="0" smtClean="0">
                <a:solidFill>
                  <a:srgbClr val="FF0000"/>
                </a:solidFill>
              </a:rPr>
              <a:t>češtine, </a:t>
            </a:r>
            <a:r>
              <a:rPr lang="sk-SK" sz="1800" dirty="0" smtClean="0"/>
              <a:t>propagátor myšlienky panslavizmu (slovanskej vzájomnosti)</a:t>
            </a:r>
            <a:endParaRPr lang="sk-SK" sz="18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sk-SK" sz="1800" dirty="0" err="1">
                <a:solidFill>
                  <a:srgbClr val="2706EE"/>
                </a:solidFill>
              </a:rPr>
              <a:t>Básně</a:t>
            </a:r>
            <a:r>
              <a:rPr lang="sk-SK" sz="1800" dirty="0">
                <a:solidFill>
                  <a:srgbClr val="2706EE"/>
                </a:solidFill>
              </a:rPr>
              <a:t> Jána Kollára</a:t>
            </a:r>
            <a:r>
              <a:rPr lang="sk-SK" sz="1800" dirty="0"/>
              <a:t> (1821) – sonety, už tam sa prvýkrát objavuje postava Míny.</a:t>
            </a:r>
          </a:p>
          <a:p>
            <a:pPr>
              <a:lnSpc>
                <a:spcPct val="80000"/>
              </a:lnSpc>
            </a:pPr>
            <a:r>
              <a:rPr lang="sk-SK" sz="1800" b="1" dirty="0">
                <a:solidFill>
                  <a:srgbClr val="FF0000"/>
                </a:solidFill>
              </a:rPr>
              <a:t>Slávy dcéra </a:t>
            </a:r>
            <a:r>
              <a:rPr lang="sk-SK" sz="1800" dirty="0"/>
              <a:t>(1832), </a:t>
            </a:r>
            <a:r>
              <a:rPr lang="sk-SK" sz="1800" dirty="0" err="1"/>
              <a:t>Predzpěv</a:t>
            </a:r>
            <a:r>
              <a:rPr lang="sk-SK" sz="1800" dirty="0"/>
              <a:t> a 5 spevov: I. Sála II. Labe, </a:t>
            </a:r>
            <a:r>
              <a:rPr lang="sk-SK" sz="1800" dirty="0" err="1"/>
              <a:t>Rén</a:t>
            </a:r>
            <a:r>
              <a:rPr lang="sk-SK" sz="1800" dirty="0"/>
              <a:t>, Vltava III. Dunaj IV. </a:t>
            </a:r>
            <a:r>
              <a:rPr lang="sk-SK" sz="1800" dirty="0" err="1"/>
              <a:t>Léthé</a:t>
            </a:r>
            <a:r>
              <a:rPr lang="sk-SK" sz="1800" dirty="0"/>
              <a:t> V. </a:t>
            </a:r>
            <a:r>
              <a:rPr lang="sk-SK" sz="1800" dirty="0" err="1"/>
              <a:t>Acheron</a:t>
            </a:r>
            <a:endParaRPr lang="sk-SK" sz="1800" dirty="0"/>
          </a:p>
          <a:p>
            <a:pPr>
              <a:lnSpc>
                <a:spcPct val="80000"/>
              </a:lnSpc>
            </a:pPr>
            <a:r>
              <a:rPr lang="sk-SK" sz="1800" dirty="0"/>
              <a:t>Národné spievanky alebo Svetské piesne Slovákov v Uhorsku (1834, </a:t>
            </a:r>
            <a:r>
              <a:rPr lang="sk-SK" sz="1800" dirty="0" err="1">
                <a:solidFill>
                  <a:srgbClr val="2706EE"/>
                </a:solidFill>
              </a:rPr>
              <a:t>Národnie</a:t>
            </a:r>
            <a:r>
              <a:rPr lang="sk-SK" sz="1800" dirty="0">
                <a:solidFill>
                  <a:srgbClr val="2706EE"/>
                </a:solidFill>
              </a:rPr>
              <a:t> </a:t>
            </a:r>
            <a:r>
              <a:rPr lang="sk-SK" sz="1800" dirty="0" err="1">
                <a:solidFill>
                  <a:srgbClr val="2706EE"/>
                </a:solidFill>
              </a:rPr>
              <a:t>Zpievanky</a:t>
            </a:r>
            <a:r>
              <a:rPr lang="sk-SK" sz="1800" dirty="0">
                <a:solidFill>
                  <a:srgbClr val="2706EE"/>
                </a:solidFill>
              </a:rPr>
              <a:t> čili </a:t>
            </a:r>
            <a:r>
              <a:rPr lang="sk-SK" sz="1800" dirty="0" err="1">
                <a:solidFill>
                  <a:srgbClr val="2706EE"/>
                </a:solidFill>
              </a:rPr>
              <a:t>písně</a:t>
            </a:r>
            <a:r>
              <a:rPr lang="sk-SK" sz="1800" dirty="0">
                <a:solidFill>
                  <a:srgbClr val="2706EE"/>
                </a:solidFill>
              </a:rPr>
              <a:t> </a:t>
            </a:r>
            <a:r>
              <a:rPr lang="sk-SK" sz="1800" dirty="0" err="1">
                <a:solidFill>
                  <a:srgbClr val="2706EE"/>
                </a:solidFill>
              </a:rPr>
              <a:t>světské</a:t>
            </a:r>
            <a:r>
              <a:rPr lang="sk-SK" sz="1800" dirty="0">
                <a:solidFill>
                  <a:srgbClr val="2706EE"/>
                </a:solidFill>
              </a:rPr>
              <a:t> </a:t>
            </a:r>
            <a:r>
              <a:rPr lang="sk-SK" sz="1800" dirty="0" err="1">
                <a:solidFill>
                  <a:srgbClr val="2706EE"/>
                </a:solidFill>
              </a:rPr>
              <a:t>Slowákuv</a:t>
            </a:r>
            <a:r>
              <a:rPr lang="sk-SK" sz="1800" dirty="0">
                <a:solidFill>
                  <a:srgbClr val="2706EE"/>
                </a:solidFill>
              </a:rPr>
              <a:t> v Uhrách</a:t>
            </a:r>
            <a:r>
              <a:rPr lang="sk-SK" sz="1800" dirty="0"/>
              <a:t>) – </a:t>
            </a:r>
            <a:r>
              <a:rPr lang="sk-SK" sz="1800" dirty="0">
                <a:solidFill>
                  <a:srgbClr val="FF0000"/>
                </a:solidFill>
              </a:rPr>
              <a:t>zbierka slovenských ľudových piesní,</a:t>
            </a:r>
            <a:r>
              <a:rPr lang="sk-SK" sz="1800" dirty="0"/>
              <a:t> ktorú mu pomohlo zozbierať 95 zberateľov, vyhýbal sa len zbojníckym piesňam, lebo ich vnímal ako škodlivé.</a:t>
            </a:r>
          </a:p>
          <a:p>
            <a:pPr>
              <a:lnSpc>
                <a:spcPct val="80000"/>
              </a:lnSpc>
            </a:pPr>
            <a:r>
              <a:rPr lang="sk-SK" sz="1800" dirty="0">
                <a:solidFill>
                  <a:srgbClr val="2706EE"/>
                </a:solidFill>
              </a:rPr>
              <a:t>O </a:t>
            </a:r>
            <a:r>
              <a:rPr lang="sk-SK" sz="1800" dirty="0" err="1">
                <a:solidFill>
                  <a:srgbClr val="2706EE"/>
                </a:solidFill>
              </a:rPr>
              <a:t>literární</a:t>
            </a:r>
            <a:r>
              <a:rPr lang="sk-SK" sz="1800" dirty="0">
                <a:solidFill>
                  <a:srgbClr val="2706EE"/>
                </a:solidFill>
              </a:rPr>
              <a:t> </a:t>
            </a:r>
            <a:r>
              <a:rPr lang="sk-SK" sz="1800" dirty="0" err="1">
                <a:solidFill>
                  <a:srgbClr val="2706EE"/>
                </a:solidFill>
              </a:rPr>
              <a:t>vzájemnosti</a:t>
            </a:r>
            <a:r>
              <a:rPr lang="sk-SK" sz="1800" dirty="0">
                <a:solidFill>
                  <a:srgbClr val="2706EE"/>
                </a:solidFill>
              </a:rPr>
              <a:t> </a:t>
            </a:r>
            <a:r>
              <a:rPr lang="sk-SK" sz="1800" dirty="0" err="1">
                <a:solidFill>
                  <a:srgbClr val="2706EE"/>
                </a:solidFill>
              </a:rPr>
              <a:t>mezi</a:t>
            </a:r>
            <a:r>
              <a:rPr lang="sk-SK" sz="1800" dirty="0">
                <a:solidFill>
                  <a:srgbClr val="2706EE"/>
                </a:solidFill>
              </a:rPr>
              <a:t> </a:t>
            </a:r>
            <a:r>
              <a:rPr lang="sk-SK" sz="1800" dirty="0" err="1">
                <a:solidFill>
                  <a:srgbClr val="2706EE"/>
                </a:solidFill>
              </a:rPr>
              <a:t>kmeny</a:t>
            </a:r>
            <a:r>
              <a:rPr lang="sk-SK" sz="1800" dirty="0">
                <a:solidFill>
                  <a:srgbClr val="2706EE"/>
                </a:solidFill>
              </a:rPr>
              <a:t> a </a:t>
            </a:r>
            <a:r>
              <a:rPr lang="sk-SK" sz="1800" dirty="0" err="1">
                <a:solidFill>
                  <a:srgbClr val="2706EE"/>
                </a:solidFill>
              </a:rPr>
              <a:t>nářečími</a:t>
            </a:r>
            <a:r>
              <a:rPr lang="sk-SK" sz="1800" dirty="0">
                <a:solidFill>
                  <a:srgbClr val="2706EE"/>
                </a:solidFill>
              </a:rPr>
              <a:t> </a:t>
            </a:r>
            <a:r>
              <a:rPr lang="sk-SK" sz="1800" dirty="0" err="1">
                <a:solidFill>
                  <a:srgbClr val="2706EE"/>
                </a:solidFill>
              </a:rPr>
              <a:t>slávskými</a:t>
            </a:r>
            <a:r>
              <a:rPr lang="sk-SK" sz="1800" dirty="0"/>
              <a:t> (1836, navrhuje </a:t>
            </a:r>
            <a:r>
              <a:rPr lang="sk-SK" sz="1800" dirty="0">
                <a:solidFill>
                  <a:srgbClr val="FF0000"/>
                </a:solidFill>
              </a:rPr>
              <a:t>spoluprácu </a:t>
            </a:r>
            <a:r>
              <a:rPr lang="sk-SK" sz="1800" dirty="0" err="1">
                <a:solidFill>
                  <a:srgbClr val="FF0000"/>
                </a:solidFill>
              </a:rPr>
              <a:t>slovanov</a:t>
            </a:r>
            <a:r>
              <a:rPr lang="sk-SK" sz="1800" dirty="0">
                <a:solidFill>
                  <a:srgbClr val="FF0000"/>
                </a:solidFill>
              </a:rPr>
              <a:t> v literatúre, pričom vyčleňuje iba 4 slovanské jazyky </a:t>
            </a:r>
            <a:r>
              <a:rPr lang="sk-SK" sz="1800" dirty="0"/>
              <a:t>– ruský, poľský, český a srbochorvátsky. Slovenský jazyk ako samostatný neuznáva.)</a:t>
            </a:r>
          </a:p>
          <a:p>
            <a:pPr>
              <a:lnSpc>
                <a:spcPct val="80000"/>
              </a:lnSpc>
            </a:pPr>
            <a:r>
              <a:rPr lang="sk-SK" sz="1800" dirty="0" smtClean="0"/>
              <a:t>V </a:t>
            </a:r>
            <a:r>
              <a:rPr lang="sk-SK" sz="1800" dirty="0"/>
              <a:t>roku 1846 sa Kollár </a:t>
            </a:r>
            <a:r>
              <a:rPr lang="sk-SK" sz="1800" b="1" dirty="0"/>
              <a:t>ostro postavil proti štúrovskej slovenčine v spise </a:t>
            </a:r>
            <a:r>
              <a:rPr lang="sk-SK" sz="1800" i="1" dirty="0">
                <a:solidFill>
                  <a:srgbClr val="FF0000"/>
                </a:solidFill>
              </a:rPr>
              <a:t>Hlasové o </a:t>
            </a:r>
            <a:r>
              <a:rPr lang="sk-SK" sz="1800" i="1" dirty="0" err="1">
                <a:solidFill>
                  <a:srgbClr val="FF0000"/>
                </a:solidFill>
              </a:rPr>
              <a:t>potřebě</a:t>
            </a:r>
            <a:r>
              <a:rPr lang="sk-SK" sz="1800" i="1" dirty="0">
                <a:solidFill>
                  <a:srgbClr val="FF0000"/>
                </a:solidFill>
              </a:rPr>
              <a:t> jednoty spisovného jazyka </a:t>
            </a:r>
            <a:r>
              <a:rPr lang="sk-SK" sz="1800" i="1" dirty="0" err="1">
                <a:solidFill>
                  <a:srgbClr val="FF0000"/>
                </a:solidFill>
              </a:rPr>
              <a:t>mezi</a:t>
            </a:r>
            <a:r>
              <a:rPr lang="sk-SK" sz="1800" i="1" dirty="0">
                <a:solidFill>
                  <a:srgbClr val="FF0000"/>
                </a:solidFill>
              </a:rPr>
              <a:t> Čechy, Moravany a </a:t>
            </a:r>
            <a:r>
              <a:rPr lang="sk-SK" sz="1800" i="1" dirty="0" err="1">
                <a:solidFill>
                  <a:srgbClr val="FF0000"/>
                </a:solidFill>
              </a:rPr>
              <a:t>Slováky</a:t>
            </a:r>
            <a:r>
              <a:rPr lang="sk-SK" sz="1800" i="1" dirty="0">
                <a:solidFill>
                  <a:srgbClr val="FF0000"/>
                </a:solidFill>
              </a:rPr>
              <a:t>.</a:t>
            </a:r>
            <a:endParaRPr lang="en-US" sz="1800" i="1" dirty="0">
              <a:solidFill>
                <a:srgbClr val="FF0000"/>
              </a:solidFill>
            </a:endParaRPr>
          </a:p>
        </p:txBody>
      </p:sp>
      <p:pic>
        <p:nvPicPr>
          <p:cNvPr id="101382" name="Picture 6" descr="Kollar_j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8787" y="0"/>
            <a:ext cx="1065213" cy="12954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7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SLÁVY DCERA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básnická skladba </a:t>
            </a:r>
          </a:p>
          <a:p>
            <a:r>
              <a:rPr lang="cs-CZ" b="1" dirty="0" err="1" smtClean="0"/>
              <a:t>motivácia</a:t>
            </a:r>
            <a:r>
              <a:rPr lang="cs-CZ" dirty="0" smtClean="0"/>
              <a:t>: </a:t>
            </a:r>
            <a:r>
              <a:rPr lang="cs-CZ" dirty="0" smtClean="0">
                <a:solidFill>
                  <a:srgbClr val="FF0000"/>
                </a:solidFill>
              </a:rPr>
              <a:t>1. láska k žene </a:t>
            </a:r>
            <a:r>
              <a:rPr lang="cs-CZ" dirty="0" smtClean="0"/>
              <a:t>(</a:t>
            </a:r>
            <a:r>
              <a:rPr lang="cs-CZ" dirty="0" err="1" smtClean="0"/>
              <a:t>Frederika</a:t>
            </a:r>
            <a:r>
              <a:rPr lang="cs-CZ" dirty="0" smtClean="0"/>
              <a:t> Schmidtová – vzal si </a:t>
            </a:r>
            <a:r>
              <a:rPr lang="cs-CZ" dirty="0" err="1" smtClean="0"/>
              <a:t>ju</a:t>
            </a:r>
            <a:r>
              <a:rPr lang="cs-CZ" dirty="0" smtClean="0"/>
              <a:t> za manželku až po 16-tich </a:t>
            </a:r>
            <a:r>
              <a:rPr lang="cs-CZ" dirty="0" err="1" smtClean="0"/>
              <a:t>rokoch</a:t>
            </a:r>
            <a:r>
              <a:rPr lang="cs-CZ" dirty="0" smtClean="0"/>
              <a:t>, </a:t>
            </a:r>
            <a:r>
              <a:rPr lang="cs-CZ" dirty="0" err="1" smtClean="0"/>
              <a:t>keď</a:t>
            </a:r>
            <a:r>
              <a:rPr lang="cs-CZ" dirty="0" smtClean="0"/>
              <a:t> </a:t>
            </a:r>
            <a:r>
              <a:rPr lang="cs-CZ" dirty="0" err="1" smtClean="0"/>
              <a:t>umrela</a:t>
            </a:r>
            <a:r>
              <a:rPr lang="cs-CZ" dirty="0" smtClean="0"/>
              <a:t> jej matka, </a:t>
            </a:r>
            <a:r>
              <a:rPr lang="cs-CZ" dirty="0" err="1" smtClean="0"/>
              <a:t>ktorá</a:t>
            </a:r>
            <a:r>
              <a:rPr lang="cs-CZ" dirty="0" smtClean="0"/>
              <a:t> </a:t>
            </a:r>
            <a:r>
              <a:rPr lang="cs-CZ" dirty="0" err="1" smtClean="0"/>
              <a:t>so</a:t>
            </a:r>
            <a:r>
              <a:rPr lang="cs-CZ" dirty="0" smtClean="0"/>
              <a:t> </a:t>
            </a:r>
            <a:r>
              <a:rPr lang="cs-CZ" dirty="0" err="1" smtClean="0"/>
              <a:t>sobášom</a:t>
            </a:r>
            <a:r>
              <a:rPr lang="cs-CZ" dirty="0" smtClean="0"/>
              <a:t> </a:t>
            </a:r>
            <a:r>
              <a:rPr lang="cs-CZ" dirty="0" err="1" smtClean="0"/>
              <a:t>nesúhlasila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                      2. </a:t>
            </a:r>
            <a:r>
              <a:rPr lang="cs-CZ" dirty="0" smtClean="0">
                <a:solidFill>
                  <a:srgbClr val="FF0000"/>
                </a:solidFill>
              </a:rPr>
              <a:t>slovanské nápisy na </a:t>
            </a:r>
            <a:r>
              <a:rPr lang="cs-CZ" dirty="0" err="1" smtClean="0">
                <a:solidFill>
                  <a:srgbClr val="FF0000"/>
                </a:solidFill>
              </a:rPr>
              <a:t>náhrobkoch</a:t>
            </a:r>
            <a:r>
              <a:rPr lang="cs-CZ" dirty="0" smtClean="0">
                <a:solidFill>
                  <a:srgbClr val="FF0000"/>
                </a:solidFill>
              </a:rPr>
              <a:t> v Jene</a:t>
            </a:r>
          </a:p>
          <a:p>
            <a:pPr>
              <a:buNone/>
            </a:pPr>
            <a:r>
              <a:rPr lang="cs-CZ" dirty="0" smtClean="0"/>
              <a:t>                      3. </a:t>
            </a:r>
            <a:r>
              <a:rPr lang="cs-CZ" dirty="0" err="1" smtClean="0">
                <a:solidFill>
                  <a:srgbClr val="FF0000"/>
                </a:solidFill>
              </a:rPr>
              <a:t>nemecký</a:t>
            </a:r>
            <a:r>
              <a:rPr lang="cs-CZ" dirty="0" smtClean="0">
                <a:solidFill>
                  <a:srgbClr val="FF0000"/>
                </a:solidFill>
              </a:rPr>
              <a:t> nacionalizmus</a:t>
            </a:r>
          </a:p>
          <a:p>
            <a:r>
              <a:rPr lang="cs-CZ" dirty="0" err="1" smtClean="0"/>
              <a:t>Kollár</a:t>
            </a:r>
            <a:r>
              <a:rPr lang="cs-CZ" dirty="0" smtClean="0"/>
              <a:t> cestuje z Jeny do Bratislavy, </a:t>
            </a:r>
            <a:r>
              <a:rPr lang="cs-CZ" dirty="0" err="1" smtClean="0"/>
              <a:t>cez</a:t>
            </a:r>
            <a:r>
              <a:rPr lang="cs-CZ" dirty="0" smtClean="0"/>
              <a:t> Prahu (Sála, </a:t>
            </a:r>
            <a:r>
              <a:rPr lang="cs-CZ" dirty="0" err="1" smtClean="0"/>
              <a:t>Labé</a:t>
            </a:r>
            <a:r>
              <a:rPr lang="cs-CZ" dirty="0" smtClean="0"/>
              <a:t>, </a:t>
            </a:r>
            <a:r>
              <a:rPr lang="cs-CZ" dirty="0" err="1" smtClean="0"/>
              <a:t>Rén</a:t>
            </a:r>
            <a:r>
              <a:rPr lang="cs-CZ" dirty="0" smtClean="0"/>
              <a:t>, Vltava, Dunaj). Všade ho </a:t>
            </a:r>
            <a:r>
              <a:rPr lang="cs-CZ" dirty="0" err="1" smtClean="0"/>
              <a:t>sprevádza</a:t>
            </a:r>
            <a:r>
              <a:rPr lang="cs-CZ" dirty="0" smtClean="0"/>
              <a:t> jeho láska Mína. Je to jeho životná </a:t>
            </a:r>
            <a:r>
              <a:rPr lang="cs-CZ" dirty="0" err="1" smtClean="0"/>
              <a:t>priateľka</a:t>
            </a:r>
            <a:r>
              <a:rPr lang="cs-CZ" dirty="0" smtClean="0"/>
              <a:t> a láska </a:t>
            </a:r>
            <a:r>
              <a:rPr lang="cs-CZ" dirty="0" err="1" smtClean="0"/>
              <a:t>Frederika</a:t>
            </a:r>
            <a:r>
              <a:rPr lang="cs-CZ" dirty="0" smtClean="0"/>
              <a:t> Schmidtová,s </a:t>
            </a:r>
            <a:r>
              <a:rPr lang="cs-CZ" dirty="0" err="1" smtClean="0"/>
              <a:t>ktorou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zoznámil</a:t>
            </a:r>
            <a:r>
              <a:rPr lang="cs-CZ" dirty="0" smtClean="0"/>
              <a:t> v Jene, </a:t>
            </a:r>
            <a:r>
              <a:rPr lang="cs-CZ" dirty="0" err="1" smtClean="0"/>
              <a:t>keď</a:t>
            </a:r>
            <a:r>
              <a:rPr lang="cs-CZ" dirty="0" smtClean="0"/>
              <a:t> tam študoval. </a:t>
            </a:r>
          </a:p>
          <a:p>
            <a:r>
              <a:rPr lang="cs-CZ" dirty="0" err="1" smtClean="0"/>
              <a:t>Kollárovi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podarilo</a:t>
            </a:r>
            <a:r>
              <a:rPr lang="cs-CZ" dirty="0" smtClean="0"/>
              <a:t> </a:t>
            </a:r>
            <a:r>
              <a:rPr lang="cs-CZ" dirty="0" err="1" smtClean="0"/>
              <a:t>ukázať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cit milenecký </a:t>
            </a:r>
            <a:r>
              <a:rPr lang="cs-CZ" dirty="0" err="1" smtClean="0"/>
              <a:t>ako</a:t>
            </a:r>
            <a:r>
              <a:rPr lang="cs-CZ" dirty="0" smtClean="0"/>
              <a:t> aj </a:t>
            </a:r>
            <a:r>
              <a:rPr lang="cs-CZ" b="1" dirty="0" err="1" smtClean="0">
                <a:solidFill>
                  <a:srgbClr val="FF0000"/>
                </a:solidFill>
              </a:rPr>
              <a:t>vzťah</a:t>
            </a:r>
            <a:r>
              <a:rPr lang="cs-CZ" b="1" dirty="0" smtClean="0">
                <a:solidFill>
                  <a:srgbClr val="FF0000"/>
                </a:solidFill>
              </a:rPr>
              <a:t> vlastenecký </a:t>
            </a:r>
            <a:r>
              <a:rPr lang="cs-CZ" dirty="0" smtClean="0"/>
              <a:t>a to </a:t>
            </a:r>
            <a:r>
              <a:rPr lang="cs-CZ" dirty="0" err="1" smtClean="0"/>
              <a:t>sú</a:t>
            </a:r>
            <a:r>
              <a:rPr lang="cs-CZ" dirty="0" smtClean="0"/>
              <a:t> </a:t>
            </a:r>
            <a:r>
              <a:rPr lang="cs-CZ" b="1" dirty="0" smtClean="0"/>
              <a:t>dva </a:t>
            </a:r>
            <a:r>
              <a:rPr lang="cs-CZ" b="1" dirty="0" err="1" smtClean="0"/>
              <a:t>hlavné</a:t>
            </a:r>
            <a:r>
              <a:rPr lang="cs-CZ" b="1" dirty="0" smtClean="0"/>
              <a:t> </a:t>
            </a:r>
            <a:r>
              <a:rPr lang="cs-CZ" b="1" dirty="0" err="1" smtClean="0"/>
              <a:t>motívy</a:t>
            </a:r>
            <a:r>
              <a:rPr lang="cs-CZ" b="1" dirty="0" smtClean="0"/>
              <a:t> </a:t>
            </a:r>
            <a:r>
              <a:rPr lang="cs-CZ" dirty="0" smtClean="0"/>
              <a:t>v </a:t>
            </a:r>
            <a:r>
              <a:rPr lang="cs-CZ" dirty="0" err="1" smtClean="0"/>
              <a:t>celej</a:t>
            </a:r>
            <a:r>
              <a:rPr lang="cs-CZ" dirty="0" smtClean="0"/>
              <a:t> </a:t>
            </a:r>
            <a:r>
              <a:rPr lang="cs-CZ" dirty="0" err="1" smtClean="0"/>
              <a:t>skladbe</a:t>
            </a:r>
            <a:r>
              <a:rPr lang="cs-CZ" dirty="0" smtClean="0"/>
              <a:t>. </a:t>
            </a:r>
            <a:r>
              <a:rPr lang="cs-CZ" dirty="0" err="1" smtClean="0"/>
              <a:t>Dielo</a:t>
            </a:r>
            <a:r>
              <a:rPr lang="cs-CZ" dirty="0" smtClean="0"/>
              <a:t> je </a:t>
            </a:r>
            <a:r>
              <a:rPr lang="cs-CZ" dirty="0" err="1" smtClean="0"/>
              <a:t>písané</a:t>
            </a:r>
            <a:r>
              <a:rPr lang="cs-CZ" dirty="0" smtClean="0"/>
              <a:t> v </a:t>
            </a:r>
            <a:r>
              <a:rPr lang="cs-CZ" dirty="0" err="1" smtClean="0"/>
              <a:t>češtine</a:t>
            </a:r>
            <a:r>
              <a:rPr lang="cs-CZ" dirty="0" smtClean="0"/>
              <a:t> (slovakizovanou češtinou).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SLÁVY DCERA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k-SK" dirty="0" smtClean="0"/>
              <a:t>KOMPOZÍCIA:</a:t>
            </a:r>
          </a:p>
          <a:p>
            <a:pPr>
              <a:buNone/>
            </a:pPr>
            <a:r>
              <a:rPr lang="sk-SK" b="1" dirty="0" err="1" smtClean="0"/>
              <a:t>Předzpěv</a:t>
            </a:r>
            <a:r>
              <a:rPr lang="sk-SK" dirty="0" smtClean="0"/>
              <a:t> – </a:t>
            </a:r>
            <a:r>
              <a:rPr lang="sk-SK" dirty="0" smtClean="0">
                <a:solidFill>
                  <a:srgbClr val="FF0000"/>
                </a:solidFill>
              </a:rPr>
              <a:t>klasicistický (žalospev, časomerný veršový systém, elegické </a:t>
            </a:r>
            <a:r>
              <a:rPr lang="sk-SK" dirty="0" err="1" smtClean="0">
                <a:solidFill>
                  <a:srgbClr val="FF0000"/>
                </a:solidFill>
              </a:rPr>
              <a:t>distichon</a:t>
            </a:r>
            <a:endParaRPr lang="sk-SK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sk-SK" dirty="0" smtClean="0"/>
              <a:t> </a:t>
            </a:r>
          </a:p>
          <a:p>
            <a:pPr>
              <a:buNone/>
            </a:pPr>
            <a:r>
              <a:rPr lang="sk-SK" b="1" dirty="0" smtClean="0"/>
              <a:t>Spevy</a:t>
            </a:r>
            <a:r>
              <a:rPr lang="sk-SK" dirty="0" smtClean="0"/>
              <a:t> – </a:t>
            </a:r>
            <a:r>
              <a:rPr lang="sk-SK" dirty="0" err="1" smtClean="0">
                <a:solidFill>
                  <a:srgbClr val="FF0000"/>
                </a:solidFill>
              </a:rPr>
              <a:t>preromantické</a:t>
            </a:r>
            <a:r>
              <a:rPr lang="sk-SK" dirty="0" smtClean="0">
                <a:solidFill>
                  <a:srgbClr val="FF0000"/>
                </a:solidFill>
              </a:rPr>
              <a:t>, upúšťa od časomiery: </a:t>
            </a:r>
            <a:r>
              <a:rPr lang="sk-SK" dirty="0" err="1" smtClean="0">
                <a:solidFill>
                  <a:srgbClr val="FF0000"/>
                </a:solidFill>
              </a:rPr>
              <a:t>sylabotonický</a:t>
            </a:r>
            <a:r>
              <a:rPr lang="sk-SK" dirty="0" smtClean="0">
                <a:solidFill>
                  <a:srgbClr val="FF0000"/>
                </a:solidFill>
              </a:rPr>
              <a:t> veršový systém, sonetová forma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rgbClr val="FF0000"/>
                </a:solidFill>
              </a:rPr>
              <a:t>motív cesty a putovania </a:t>
            </a:r>
            <a:r>
              <a:rPr lang="sk-SK" dirty="0" smtClean="0"/>
              <a:t>(inšpirácia romantickým autorom G. G. </a:t>
            </a:r>
            <a:r>
              <a:rPr lang="sk-SK" dirty="0" err="1" smtClean="0"/>
              <a:t>Byronom</a:t>
            </a:r>
            <a:r>
              <a:rPr lang="sk-SK" dirty="0" smtClean="0"/>
              <a:t>)</a:t>
            </a:r>
          </a:p>
          <a:p>
            <a:pPr>
              <a:buFontTx/>
              <a:buChar char="-"/>
            </a:pPr>
            <a:r>
              <a:rPr lang="sk-SK" dirty="0" smtClean="0"/>
              <a:t>napriek tomu aj v spevoch </a:t>
            </a:r>
            <a:r>
              <a:rPr lang="sk-SK" b="1" dirty="0" smtClean="0"/>
              <a:t>prvky klasicizmu</a:t>
            </a:r>
            <a:r>
              <a:rPr lang="sk-SK" dirty="0" smtClean="0"/>
              <a:t>:</a:t>
            </a:r>
            <a:endParaRPr lang="sk-SK" b="1" dirty="0" smtClean="0"/>
          </a:p>
          <a:p>
            <a:pPr marL="457200" indent="-457200">
              <a:buAutoNum type="arabicPeriod"/>
            </a:pPr>
            <a:r>
              <a:rPr lang="sk-SK" b="1" dirty="0" smtClean="0"/>
              <a:t>Prítomnosť sprievodcu </a:t>
            </a:r>
            <a:r>
              <a:rPr lang="sk-SK" dirty="0" smtClean="0"/>
              <a:t>(postava Milka a Míny)</a:t>
            </a:r>
          </a:p>
          <a:p>
            <a:pPr marL="457200" indent="-457200">
              <a:buNone/>
            </a:pPr>
            <a:r>
              <a:rPr lang="sk-SK" dirty="0" smtClean="0"/>
              <a:t>- podobnosť s </a:t>
            </a:r>
            <a:r>
              <a:rPr lang="sk-SK" dirty="0" err="1" smtClean="0"/>
              <a:t>Danteho</a:t>
            </a:r>
            <a:r>
              <a:rPr lang="sk-SK" dirty="0" smtClean="0"/>
              <a:t> Vergíliom a </a:t>
            </a:r>
            <a:r>
              <a:rPr lang="sk-SK" dirty="0" err="1" smtClean="0"/>
              <a:t>Beatrice</a:t>
            </a:r>
            <a:r>
              <a:rPr lang="sk-SK" dirty="0" smtClean="0"/>
              <a:t> či Bajzovým </a:t>
            </a:r>
            <a:r>
              <a:rPr lang="sk-SK" dirty="0" err="1" smtClean="0"/>
              <a:t>Van</a:t>
            </a:r>
            <a:r>
              <a:rPr lang="sk-SK" dirty="0" smtClean="0"/>
              <a:t> </a:t>
            </a:r>
            <a:r>
              <a:rPr lang="sk-SK" dirty="0" err="1" smtClean="0"/>
              <a:t>Stiphoutom</a:t>
            </a:r>
            <a:r>
              <a:rPr lang="sk-SK" dirty="0" smtClean="0"/>
              <a:t> </a:t>
            </a:r>
            <a:endParaRPr lang="sk-S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0872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err="1" smtClean="0">
                <a:solidFill>
                  <a:srgbClr val="2706EE"/>
                </a:solidFill>
              </a:rPr>
              <a:t>Předzpěv</a:t>
            </a:r>
            <a:r>
              <a:rPr lang="sk-SK" b="1" dirty="0" smtClean="0">
                <a:solidFill>
                  <a:srgbClr val="2706EE"/>
                </a:solidFill>
              </a:rPr>
              <a:t/>
            </a:r>
            <a:br>
              <a:rPr lang="sk-SK" b="1" dirty="0" smtClean="0">
                <a:solidFill>
                  <a:srgbClr val="2706EE"/>
                </a:solidFill>
              </a:rPr>
            </a:br>
            <a:r>
              <a:rPr lang="sk-SK" b="1" dirty="0" smtClean="0">
                <a:solidFill>
                  <a:srgbClr val="2706EE"/>
                </a:solidFill>
              </a:rPr>
              <a:t>ideový a kompozičný rozbor</a:t>
            </a:r>
            <a:endParaRPr lang="sk-SK" b="1" dirty="0">
              <a:solidFill>
                <a:srgbClr val="2706EE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19256" cy="542121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sk-SK" b="1" i="1" dirty="0" smtClean="0"/>
              <a:t>Aj, </a:t>
            </a:r>
            <a:r>
              <a:rPr lang="sk-SK" b="1" i="1" dirty="0" err="1" smtClean="0"/>
              <a:t>zde</a:t>
            </a:r>
            <a:r>
              <a:rPr lang="sk-SK" b="1" i="1" dirty="0" smtClean="0"/>
              <a:t> leží zem ta </a:t>
            </a:r>
            <a:r>
              <a:rPr lang="sk-SK" b="1" i="1" dirty="0" err="1" smtClean="0"/>
              <a:t>před</a:t>
            </a:r>
            <a:r>
              <a:rPr lang="sk-SK" b="1" i="1" dirty="0" smtClean="0"/>
              <a:t> </a:t>
            </a:r>
            <a:r>
              <a:rPr lang="sk-SK" b="1" i="1" dirty="0" err="1" smtClean="0"/>
              <a:t>okem</a:t>
            </a:r>
            <a:r>
              <a:rPr lang="sk-SK" b="1" i="1" dirty="0" smtClean="0"/>
              <a:t> </a:t>
            </a:r>
            <a:r>
              <a:rPr lang="sk-SK" b="1" i="1" dirty="0" err="1" smtClean="0"/>
              <a:t>mým</a:t>
            </a:r>
            <a:r>
              <a:rPr lang="sk-SK" b="1" i="1" dirty="0" smtClean="0"/>
              <a:t> slzy </a:t>
            </a:r>
            <a:r>
              <a:rPr lang="sk-SK" b="1" i="1" dirty="0" err="1" smtClean="0"/>
              <a:t>ronícím</a:t>
            </a:r>
            <a:r>
              <a:rPr lang="sk-SK" b="1" i="1" dirty="0" smtClean="0"/>
              <a:t>,</a:t>
            </a:r>
            <a:endParaRPr lang="cs-CZ" b="1" dirty="0" smtClean="0"/>
          </a:p>
          <a:p>
            <a:pPr algn="ctr">
              <a:buNone/>
            </a:pPr>
            <a:r>
              <a:rPr lang="sk-SK" b="1" i="1" dirty="0" err="1" smtClean="0"/>
              <a:t>někdy</a:t>
            </a:r>
            <a:r>
              <a:rPr lang="sk-SK" b="1" i="1" dirty="0" smtClean="0"/>
              <a:t> </a:t>
            </a:r>
            <a:r>
              <a:rPr lang="sk-SK" b="1" i="1" dirty="0" err="1" smtClean="0"/>
              <a:t>kolébka</a:t>
            </a:r>
            <a:r>
              <a:rPr lang="sk-SK" b="1" i="1" dirty="0" smtClean="0"/>
              <a:t>, </a:t>
            </a:r>
            <a:r>
              <a:rPr lang="sk-SK" b="1" i="1" dirty="0" err="1" smtClean="0"/>
              <a:t>nyní</a:t>
            </a:r>
            <a:r>
              <a:rPr lang="sk-SK" b="1" i="1" dirty="0" smtClean="0"/>
              <a:t> národu </a:t>
            </a:r>
            <a:r>
              <a:rPr lang="sk-SK" b="1" i="1" dirty="0" err="1" smtClean="0"/>
              <a:t>mého</a:t>
            </a:r>
            <a:r>
              <a:rPr lang="sk-SK" b="1" i="1" dirty="0" smtClean="0"/>
              <a:t> </a:t>
            </a:r>
            <a:r>
              <a:rPr lang="sk-SK" b="1" i="1" dirty="0" err="1" smtClean="0"/>
              <a:t>rakev</a:t>
            </a:r>
            <a:r>
              <a:rPr lang="sk-SK" b="1" i="1" dirty="0" smtClean="0"/>
              <a:t>.</a:t>
            </a:r>
            <a:endParaRPr lang="cs-CZ" b="1" dirty="0" smtClean="0"/>
          </a:p>
          <a:p>
            <a:pPr algn="ctr">
              <a:buNone/>
            </a:pPr>
            <a:r>
              <a:rPr lang="sk-SK" b="1" i="1" dirty="0" err="1" smtClean="0"/>
              <a:t>Stůj</a:t>
            </a:r>
            <a:r>
              <a:rPr lang="sk-SK" b="1" i="1" dirty="0" smtClean="0"/>
              <a:t>, noho! </a:t>
            </a:r>
            <a:r>
              <a:rPr lang="sk-SK" b="1" i="1" dirty="0" err="1" smtClean="0"/>
              <a:t>Posvátná</a:t>
            </a:r>
            <a:r>
              <a:rPr lang="sk-SK" b="1" i="1" dirty="0" smtClean="0"/>
              <a:t> </a:t>
            </a:r>
            <a:r>
              <a:rPr lang="sk-SK" b="1" i="1" dirty="0" err="1" smtClean="0"/>
              <a:t>místa</a:t>
            </a:r>
            <a:r>
              <a:rPr lang="sk-SK" b="1" i="1" dirty="0" smtClean="0"/>
              <a:t> </a:t>
            </a:r>
            <a:r>
              <a:rPr lang="sk-SK" b="1" i="1" dirty="0" err="1" smtClean="0"/>
              <a:t>jsou</a:t>
            </a:r>
            <a:r>
              <a:rPr lang="sk-SK" b="1" i="1" dirty="0" smtClean="0"/>
              <a:t>, </a:t>
            </a:r>
            <a:r>
              <a:rPr lang="sk-SK" b="1" i="1" dirty="0" err="1" smtClean="0"/>
              <a:t>kamkoli</a:t>
            </a:r>
            <a:r>
              <a:rPr lang="sk-SK" b="1" i="1" dirty="0" smtClean="0"/>
              <a:t> </a:t>
            </a:r>
            <a:r>
              <a:rPr lang="sk-SK" b="1" i="1" dirty="0" err="1" smtClean="0"/>
              <a:t>kráčíš</a:t>
            </a:r>
            <a:r>
              <a:rPr lang="sk-SK" b="1" i="1" dirty="0" smtClean="0"/>
              <a:t>,</a:t>
            </a:r>
            <a:endParaRPr lang="cs-CZ" b="1" dirty="0" smtClean="0"/>
          </a:p>
          <a:p>
            <a:pPr algn="ctr">
              <a:buNone/>
            </a:pPr>
            <a:r>
              <a:rPr lang="sk-SK" b="1" i="1" dirty="0" smtClean="0"/>
              <a:t>k </a:t>
            </a:r>
            <a:r>
              <a:rPr lang="sk-SK" b="1" i="1" dirty="0" err="1" smtClean="0"/>
              <a:t>obloze</a:t>
            </a:r>
            <a:r>
              <a:rPr lang="sk-SK" b="1" i="1" dirty="0" smtClean="0"/>
              <a:t>, Tatry synu, vznes </a:t>
            </a:r>
            <a:r>
              <a:rPr lang="sk-SK" b="1" i="1" dirty="0" err="1" smtClean="0"/>
              <a:t>se</a:t>
            </a:r>
            <a:r>
              <a:rPr lang="sk-SK" b="1" i="1" dirty="0" smtClean="0"/>
              <a:t>, </a:t>
            </a:r>
            <a:r>
              <a:rPr lang="sk-SK" b="1" i="1" dirty="0" err="1" smtClean="0"/>
              <a:t>vyvýše</a:t>
            </a:r>
            <a:r>
              <a:rPr lang="sk-SK" b="1" i="1" dirty="0" smtClean="0"/>
              <a:t> </a:t>
            </a:r>
            <a:r>
              <a:rPr lang="sk-SK" b="1" i="1" dirty="0" err="1" smtClean="0"/>
              <a:t>pohled</a:t>
            </a:r>
            <a:r>
              <a:rPr lang="sk-SK" b="1" i="1" dirty="0" smtClean="0"/>
              <a:t>,</a:t>
            </a:r>
            <a:endParaRPr lang="cs-CZ" b="1" dirty="0" smtClean="0"/>
          </a:p>
          <a:p>
            <a:pPr algn="ctr">
              <a:buNone/>
            </a:pPr>
            <a:r>
              <a:rPr lang="sk-SK" b="1" i="1" dirty="0" err="1" smtClean="0"/>
              <a:t>neb</a:t>
            </a:r>
            <a:r>
              <a:rPr lang="sk-SK" b="1" i="1" dirty="0" smtClean="0"/>
              <a:t> </a:t>
            </a:r>
            <a:r>
              <a:rPr lang="sk-SK" b="1" i="1" dirty="0" err="1" smtClean="0"/>
              <a:t>raději</a:t>
            </a:r>
            <a:r>
              <a:rPr lang="sk-SK" b="1" i="1" dirty="0" smtClean="0"/>
              <a:t> k </a:t>
            </a:r>
            <a:r>
              <a:rPr lang="sk-SK" b="1" i="1" dirty="0" err="1" smtClean="0"/>
              <a:t>velikému</a:t>
            </a:r>
            <a:r>
              <a:rPr lang="sk-SK" b="1" i="1" dirty="0" smtClean="0"/>
              <a:t> </a:t>
            </a:r>
            <a:r>
              <a:rPr lang="sk-SK" b="1" i="1" dirty="0" err="1" smtClean="0"/>
              <a:t>prichyl</a:t>
            </a:r>
            <a:r>
              <a:rPr lang="sk-SK" b="1" i="1" dirty="0" smtClean="0"/>
              <a:t> tomu tam </a:t>
            </a:r>
            <a:r>
              <a:rPr lang="sk-SK" b="1" i="1" dirty="0" err="1" smtClean="0"/>
              <a:t>se</a:t>
            </a:r>
            <a:r>
              <a:rPr lang="sk-SK" b="1" i="1" dirty="0" smtClean="0"/>
              <a:t> dubisku,</a:t>
            </a:r>
            <a:endParaRPr lang="cs-CZ" b="1" dirty="0" smtClean="0"/>
          </a:p>
          <a:p>
            <a:pPr algn="ctr">
              <a:buNone/>
            </a:pPr>
            <a:r>
              <a:rPr lang="sk-SK" b="1" i="1" dirty="0" err="1" smtClean="0"/>
              <a:t>jenž</a:t>
            </a:r>
            <a:r>
              <a:rPr lang="sk-SK" b="1" i="1" dirty="0" smtClean="0"/>
              <a:t> vzdoruje </a:t>
            </a:r>
            <a:r>
              <a:rPr lang="sk-SK" b="1" i="1" dirty="0" err="1" smtClean="0"/>
              <a:t>zhoubným</a:t>
            </a:r>
            <a:r>
              <a:rPr lang="sk-SK" b="1" i="1" dirty="0" smtClean="0"/>
              <a:t> až </a:t>
            </a:r>
            <a:r>
              <a:rPr lang="sk-SK" b="1" i="1" dirty="0" err="1" smtClean="0"/>
              <a:t>dosaváde</a:t>
            </a:r>
            <a:r>
              <a:rPr lang="sk-SK" b="1" i="1" dirty="0" smtClean="0"/>
              <a:t> </a:t>
            </a:r>
            <a:r>
              <a:rPr lang="sk-SK" b="1" i="1" dirty="0" err="1" smtClean="0"/>
              <a:t>časům</a:t>
            </a:r>
            <a:r>
              <a:rPr lang="sk-SK" b="1" i="1" dirty="0" smtClean="0"/>
              <a:t>.</a:t>
            </a:r>
            <a:endParaRPr lang="cs-CZ" b="1" dirty="0" smtClean="0"/>
          </a:p>
          <a:p>
            <a:pPr algn="ctr">
              <a:buNone/>
            </a:pPr>
            <a:r>
              <a:rPr lang="sk-SK" b="1" i="1" dirty="0" smtClean="0"/>
              <a:t>Však času ten horší je </a:t>
            </a:r>
            <a:r>
              <a:rPr lang="sk-SK" b="1" i="1" dirty="0" err="1" smtClean="0"/>
              <a:t>člověk</a:t>
            </a:r>
            <a:r>
              <a:rPr lang="sk-SK" b="1" i="1" dirty="0" smtClean="0"/>
              <a:t>, </a:t>
            </a:r>
            <a:r>
              <a:rPr lang="sk-SK" b="1" i="1" dirty="0" err="1" smtClean="0"/>
              <a:t>jenž</a:t>
            </a:r>
            <a:r>
              <a:rPr lang="sk-SK" b="1" i="1" dirty="0" smtClean="0"/>
              <a:t> berlu železnou</a:t>
            </a:r>
            <a:endParaRPr lang="cs-CZ" b="1" dirty="0" smtClean="0"/>
          </a:p>
          <a:p>
            <a:pPr algn="ctr">
              <a:buNone/>
            </a:pPr>
            <a:r>
              <a:rPr lang="sk-SK" b="1" i="1" dirty="0" smtClean="0"/>
              <a:t>v </a:t>
            </a:r>
            <a:r>
              <a:rPr lang="sk-SK" b="1" i="1" dirty="0" err="1" smtClean="0"/>
              <a:t>těchto</a:t>
            </a:r>
            <a:r>
              <a:rPr lang="sk-SK" b="1" i="1" dirty="0" smtClean="0"/>
              <a:t> </a:t>
            </a:r>
            <a:r>
              <a:rPr lang="sk-SK" b="1" i="1" dirty="0" err="1" smtClean="0"/>
              <a:t>krajích</a:t>
            </a:r>
            <a:r>
              <a:rPr lang="sk-SK" b="1" i="1" dirty="0" smtClean="0"/>
              <a:t> na </a:t>
            </a:r>
            <a:r>
              <a:rPr lang="sk-SK" b="1" i="1" dirty="0" err="1" smtClean="0"/>
              <a:t>tvou</a:t>
            </a:r>
            <a:r>
              <a:rPr lang="sk-SK" b="1" i="1" dirty="0" smtClean="0"/>
              <a:t>, </a:t>
            </a:r>
            <a:r>
              <a:rPr lang="sk-SK" b="1" i="1" dirty="0" err="1" smtClean="0"/>
              <a:t>Slávie</a:t>
            </a:r>
            <a:r>
              <a:rPr lang="sk-SK" b="1" i="1" dirty="0" smtClean="0"/>
              <a:t>, šijí chopil.</a:t>
            </a:r>
            <a:endParaRPr lang="cs-CZ" b="1" dirty="0" smtClean="0"/>
          </a:p>
          <a:p>
            <a:pPr algn="ctr">
              <a:buNone/>
            </a:pPr>
            <a:r>
              <a:rPr lang="sk-SK" b="1" i="1" dirty="0" smtClean="0"/>
              <a:t>Horší </a:t>
            </a:r>
            <a:r>
              <a:rPr lang="sk-SK" b="1" i="1" dirty="0" err="1" smtClean="0"/>
              <a:t>nežli</a:t>
            </a:r>
            <a:r>
              <a:rPr lang="sk-SK" b="1" i="1" dirty="0" smtClean="0"/>
              <a:t> divé </a:t>
            </a:r>
            <a:r>
              <a:rPr lang="sk-SK" b="1" i="1" dirty="0" err="1" smtClean="0"/>
              <a:t>války</a:t>
            </a:r>
            <a:r>
              <a:rPr lang="sk-SK" b="1" i="1" dirty="0" smtClean="0"/>
              <a:t>, </a:t>
            </a:r>
            <a:r>
              <a:rPr lang="sk-SK" b="1" i="1" dirty="0" err="1" smtClean="0"/>
              <a:t>hromů</a:t>
            </a:r>
            <a:r>
              <a:rPr lang="sk-SK" b="1" i="1" dirty="0" smtClean="0"/>
              <a:t>, </a:t>
            </a:r>
            <a:r>
              <a:rPr lang="sk-SK" b="1" i="1" dirty="0" err="1" smtClean="0"/>
              <a:t>ohně</a:t>
            </a:r>
            <a:r>
              <a:rPr lang="sk-SK" b="1" i="1" dirty="0" smtClean="0"/>
              <a:t> </a:t>
            </a:r>
            <a:r>
              <a:rPr lang="sk-SK" b="1" i="1" dirty="0" err="1" smtClean="0"/>
              <a:t>divější</a:t>
            </a:r>
            <a:r>
              <a:rPr lang="sk-SK" b="1" i="1" dirty="0" smtClean="0"/>
              <a:t>,</a:t>
            </a:r>
            <a:endParaRPr lang="cs-CZ" b="1" dirty="0" smtClean="0"/>
          </a:p>
          <a:p>
            <a:pPr algn="ctr">
              <a:buNone/>
            </a:pPr>
            <a:r>
              <a:rPr lang="sk-SK" b="1" i="1" dirty="0" smtClean="0"/>
              <a:t>zaslepenec na </a:t>
            </a:r>
            <a:r>
              <a:rPr lang="sk-SK" b="1" i="1" dirty="0" err="1" smtClean="0"/>
              <a:t>své</a:t>
            </a:r>
            <a:r>
              <a:rPr lang="sk-SK" b="1" i="1" dirty="0" smtClean="0"/>
              <a:t> </a:t>
            </a:r>
            <a:r>
              <a:rPr lang="sk-SK" b="1" i="1" dirty="0" err="1" smtClean="0"/>
              <a:t>když</a:t>
            </a:r>
            <a:r>
              <a:rPr lang="sk-SK" b="1" i="1" dirty="0" smtClean="0"/>
              <a:t> zlobu </a:t>
            </a:r>
            <a:r>
              <a:rPr lang="sk-SK" b="1" i="1" dirty="0" err="1" smtClean="0"/>
              <a:t>plémě</a:t>
            </a:r>
            <a:r>
              <a:rPr lang="sk-SK" b="1" i="1" dirty="0" smtClean="0"/>
              <a:t> kydá.</a:t>
            </a:r>
            <a:endParaRPr lang="cs-CZ" b="1" dirty="0" smtClean="0"/>
          </a:p>
          <a:p>
            <a:pPr algn="ctr">
              <a:buNone/>
            </a:pPr>
            <a:r>
              <a:rPr lang="sk-SK" b="1" i="1" dirty="0" smtClean="0"/>
              <a:t>Ó </a:t>
            </a:r>
            <a:r>
              <a:rPr lang="sk-SK" b="1" i="1" dirty="0" err="1" smtClean="0"/>
              <a:t>věkové</a:t>
            </a:r>
            <a:r>
              <a:rPr lang="sk-SK" b="1" i="1" dirty="0" smtClean="0"/>
              <a:t> </a:t>
            </a:r>
            <a:r>
              <a:rPr lang="sk-SK" b="1" i="1" dirty="0" err="1" smtClean="0"/>
              <a:t>dávní</a:t>
            </a:r>
            <a:r>
              <a:rPr lang="sk-SK" b="1" i="1" dirty="0" smtClean="0"/>
              <a:t>, </a:t>
            </a:r>
            <a:r>
              <a:rPr lang="sk-SK" b="1" i="1" dirty="0" err="1" smtClean="0"/>
              <a:t>jako</a:t>
            </a:r>
            <a:r>
              <a:rPr lang="sk-SK" b="1" i="1" dirty="0" smtClean="0"/>
              <a:t> noc </a:t>
            </a:r>
            <a:r>
              <a:rPr lang="sk-SK" b="1" i="1" dirty="0" err="1" smtClean="0"/>
              <a:t>vůkol</a:t>
            </a:r>
            <a:r>
              <a:rPr lang="sk-SK" b="1" i="1" dirty="0" smtClean="0"/>
              <a:t> mne </a:t>
            </a:r>
            <a:r>
              <a:rPr lang="sk-SK" b="1" i="1" dirty="0" err="1" smtClean="0"/>
              <a:t>ležící</a:t>
            </a:r>
            <a:r>
              <a:rPr lang="sk-SK" b="1" i="1" dirty="0" smtClean="0"/>
              <a:t>,</a:t>
            </a:r>
            <a:endParaRPr lang="cs-CZ" b="1" dirty="0" smtClean="0"/>
          </a:p>
          <a:p>
            <a:pPr algn="ctr">
              <a:buNone/>
            </a:pPr>
            <a:r>
              <a:rPr lang="sk-SK" b="1" i="1" dirty="0" smtClean="0"/>
              <a:t>ó </a:t>
            </a:r>
            <a:r>
              <a:rPr lang="sk-SK" b="1" i="1" dirty="0" err="1" smtClean="0"/>
              <a:t>krajino</a:t>
            </a:r>
            <a:r>
              <a:rPr lang="sk-SK" b="1" i="1" dirty="0" smtClean="0"/>
              <a:t>, </a:t>
            </a:r>
            <a:r>
              <a:rPr lang="sk-SK" b="1" i="1" dirty="0" err="1" smtClean="0"/>
              <a:t>všeliké</a:t>
            </a:r>
            <a:r>
              <a:rPr lang="sk-SK" b="1" i="1" dirty="0" smtClean="0"/>
              <a:t> slávy i hanby obraz!</a:t>
            </a:r>
            <a:endParaRPr lang="cs-CZ" b="1" dirty="0" smtClean="0"/>
          </a:p>
          <a:p>
            <a:pPr algn="ctr">
              <a:buNone/>
            </a:pPr>
            <a:r>
              <a:rPr lang="sk-SK" b="1" i="1" dirty="0" smtClean="0"/>
              <a:t>Od Labe </a:t>
            </a:r>
            <a:r>
              <a:rPr lang="sk-SK" b="1" i="1" dirty="0" err="1" smtClean="0"/>
              <a:t>zrádného</a:t>
            </a:r>
            <a:r>
              <a:rPr lang="sk-SK" b="1" i="1" dirty="0" smtClean="0"/>
              <a:t> k rovinám až Visly </a:t>
            </a:r>
            <a:r>
              <a:rPr lang="sk-SK" b="1" i="1" dirty="0" err="1" smtClean="0"/>
              <a:t>nevěrné</a:t>
            </a:r>
            <a:r>
              <a:rPr lang="sk-SK" b="1" i="1" dirty="0" smtClean="0"/>
              <a:t>,</a:t>
            </a:r>
            <a:endParaRPr lang="cs-CZ" b="1" dirty="0" smtClean="0"/>
          </a:p>
          <a:p>
            <a:pPr algn="ctr">
              <a:buNone/>
            </a:pPr>
            <a:r>
              <a:rPr lang="sk-SK" b="1" i="1" dirty="0" smtClean="0"/>
              <a:t>od Dunaje k </a:t>
            </a:r>
            <a:r>
              <a:rPr lang="sk-SK" b="1" i="1" dirty="0" err="1" smtClean="0"/>
              <a:t>hltným</a:t>
            </a:r>
            <a:r>
              <a:rPr lang="sk-SK" b="1" i="1" dirty="0" smtClean="0"/>
              <a:t> </a:t>
            </a:r>
            <a:r>
              <a:rPr lang="sk-SK" b="1" i="1" dirty="0" err="1" smtClean="0"/>
              <a:t>Baltu</a:t>
            </a:r>
            <a:r>
              <a:rPr lang="sk-SK" b="1" i="1" dirty="0" smtClean="0"/>
              <a:t> celého </a:t>
            </a:r>
            <a:r>
              <a:rPr lang="sk-SK" b="1" i="1" dirty="0" err="1" smtClean="0"/>
              <a:t>pěnám</a:t>
            </a:r>
            <a:r>
              <a:rPr lang="sk-SK" b="1" i="1" dirty="0" smtClean="0"/>
              <a:t>;</a:t>
            </a:r>
            <a:endParaRPr lang="cs-CZ" b="1" dirty="0" smtClean="0"/>
          </a:p>
          <a:p>
            <a:pPr algn="ctr">
              <a:buNone/>
            </a:pPr>
            <a:r>
              <a:rPr lang="sk-SK" b="1" i="1" dirty="0" err="1" smtClean="0"/>
              <a:t>krásnohlasý</a:t>
            </a:r>
            <a:r>
              <a:rPr lang="sk-SK" b="1" i="1" dirty="0" smtClean="0"/>
              <a:t> zmužilých Slovan</a:t>
            </a:r>
            <a:r>
              <a:rPr lang="cs-CZ" b="1" i="1" dirty="0" smtClean="0"/>
              <a:t>ů </a:t>
            </a:r>
            <a:r>
              <a:rPr lang="sk-SK" b="1" i="1" dirty="0" smtClean="0"/>
              <a:t>kde </a:t>
            </a:r>
            <a:r>
              <a:rPr lang="sk-SK" b="1" i="1" dirty="0" err="1" smtClean="0"/>
              <a:t>se</a:t>
            </a:r>
            <a:r>
              <a:rPr lang="sk-SK" b="1" i="1" dirty="0" smtClean="0"/>
              <a:t> </a:t>
            </a:r>
            <a:r>
              <a:rPr lang="sk-SK" b="1" i="1" dirty="0" err="1" smtClean="0"/>
              <a:t>někdy</a:t>
            </a:r>
            <a:r>
              <a:rPr lang="sk-SK" b="1" i="1" dirty="0" smtClean="0"/>
              <a:t> ozýval,</a:t>
            </a:r>
            <a:endParaRPr lang="cs-CZ" b="1" dirty="0" smtClean="0"/>
          </a:p>
          <a:p>
            <a:pPr algn="ctr">
              <a:buNone/>
            </a:pPr>
            <a:r>
              <a:rPr lang="sk-SK" b="1" i="1" dirty="0" smtClean="0"/>
              <a:t>aj, </a:t>
            </a:r>
            <a:r>
              <a:rPr lang="sk-SK" b="1" i="1" dirty="0" err="1" smtClean="0"/>
              <a:t>oněmnělť</a:t>
            </a:r>
            <a:r>
              <a:rPr lang="sk-SK" b="1" i="1" dirty="0" smtClean="0"/>
              <a:t> už, </a:t>
            </a:r>
            <a:r>
              <a:rPr lang="sk-SK" b="1" i="1" dirty="0" err="1" smtClean="0"/>
              <a:t>byv</a:t>
            </a:r>
            <a:r>
              <a:rPr lang="sk-SK" b="1" i="1" dirty="0" smtClean="0"/>
              <a:t> k úrazu zášti, jazyk.</a:t>
            </a:r>
          </a:p>
          <a:p>
            <a:pPr algn="ctr">
              <a:buNone/>
            </a:pPr>
            <a:endParaRPr lang="cs-CZ" b="1" dirty="0" smtClean="0"/>
          </a:p>
          <a:p>
            <a:pPr algn="ctr">
              <a:buNone/>
            </a:pPr>
            <a:endParaRPr lang="sk-S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0872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err="1" smtClean="0">
                <a:solidFill>
                  <a:srgbClr val="2706EE"/>
                </a:solidFill>
              </a:rPr>
              <a:t>Předzpěv</a:t>
            </a:r>
            <a:r>
              <a:rPr lang="sk-SK" b="1" dirty="0" smtClean="0">
                <a:solidFill>
                  <a:srgbClr val="2706EE"/>
                </a:solidFill>
              </a:rPr>
              <a:t/>
            </a:r>
            <a:br>
              <a:rPr lang="sk-SK" b="1" dirty="0" smtClean="0">
                <a:solidFill>
                  <a:srgbClr val="2706EE"/>
                </a:solidFill>
              </a:rPr>
            </a:br>
            <a:r>
              <a:rPr lang="sk-SK" b="1" dirty="0" smtClean="0">
                <a:solidFill>
                  <a:srgbClr val="2706EE"/>
                </a:solidFill>
              </a:rPr>
              <a:t>ideový rozbor</a:t>
            </a:r>
            <a:endParaRPr lang="sk-SK" b="1" dirty="0">
              <a:solidFill>
                <a:srgbClr val="2706EE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19256" cy="542121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sk-SK" b="1" i="1" dirty="0" smtClean="0"/>
          </a:p>
          <a:p>
            <a:pPr algn="ctr">
              <a:buNone/>
            </a:pPr>
            <a:r>
              <a:rPr lang="sk-SK" b="1" i="1" dirty="0" smtClean="0"/>
              <a:t>Aj, </a:t>
            </a:r>
            <a:r>
              <a:rPr lang="sk-SK" b="1" i="1" dirty="0" err="1" smtClean="0"/>
              <a:t>zde</a:t>
            </a:r>
            <a:r>
              <a:rPr lang="sk-SK" b="1" i="1" dirty="0" smtClean="0"/>
              <a:t> leží zem ta </a:t>
            </a:r>
            <a:r>
              <a:rPr lang="sk-SK" b="1" i="1" dirty="0" err="1" smtClean="0"/>
              <a:t>před</a:t>
            </a:r>
            <a:r>
              <a:rPr lang="sk-SK" b="1" i="1" dirty="0" smtClean="0"/>
              <a:t> </a:t>
            </a:r>
            <a:r>
              <a:rPr lang="sk-SK" b="1" i="1" dirty="0" err="1" smtClean="0"/>
              <a:t>okem</a:t>
            </a:r>
            <a:r>
              <a:rPr lang="sk-SK" b="1" i="1" dirty="0" smtClean="0"/>
              <a:t> </a:t>
            </a:r>
            <a:r>
              <a:rPr lang="sk-SK" b="1" i="1" dirty="0" err="1" smtClean="0"/>
              <a:t>mým</a:t>
            </a:r>
            <a:r>
              <a:rPr lang="sk-SK" b="1" i="1" dirty="0" smtClean="0"/>
              <a:t> slzy </a:t>
            </a:r>
            <a:r>
              <a:rPr lang="sk-SK" b="1" i="1" dirty="0" err="1" smtClean="0"/>
              <a:t>ronícím</a:t>
            </a:r>
            <a:r>
              <a:rPr lang="sk-SK" b="1" i="1" dirty="0" smtClean="0"/>
              <a:t>,</a:t>
            </a:r>
            <a:endParaRPr lang="cs-CZ" b="1" dirty="0" smtClean="0"/>
          </a:p>
          <a:p>
            <a:pPr algn="ctr">
              <a:buNone/>
            </a:pPr>
            <a:r>
              <a:rPr lang="sk-SK" b="1" i="1" dirty="0" err="1" smtClean="0"/>
              <a:t>někdy</a:t>
            </a:r>
            <a:r>
              <a:rPr lang="sk-SK" b="1" i="1" dirty="0" smtClean="0"/>
              <a:t> </a:t>
            </a:r>
            <a:r>
              <a:rPr lang="sk-SK" b="1" i="1" dirty="0" err="1" smtClean="0"/>
              <a:t>kolébka</a:t>
            </a:r>
            <a:r>
              <a:rPr lang="sk-SK" b="1" i="1" dirty="0" smtClean="0"/>
              <a:t>, </a:t>
            </a:r>
            <a:r>
              <a:rPr lang="sk-SK" b="1" i="1" dirty="0" err="1" smtClean="0"/>
              <a:t>nyní</a:t>
            </a:r>
            <a:r>
              <a:rPr lang="sk-SK" b="1" i="1" dirty="0" smtClean="0"/>
              <a:t> národu </a:t>
            </a:r>
            <a:r>
              <a:rPr lang="sk-SK" b="1" i="1" dirty="0" err="1" smtClean="0"/>
              <a:t>mého</a:t>
            </a:r>
            <a:r>
              <a:rPr lang="sk-SK" b="1" i="1" dirty="0" smtClean="0"/>
              <a:t> </a:t>
            </a:r>
            <a:r>
              <a:rPr lang="sk-SK" b="1" i="1" dirty="0" err="1" smtClean="0"/>
              <a:t>rakev</a:t>
            </a:r>
            <a:r>
              <a:rPr lang="sk-SK" b="1" i="1" dirty="0" smtClean="0"/>
              <a:t>.</a:t>
            </a:r>
            <a:endParaRPr lang="cs-CZ" b="1" dirty="0" smtClean="0"/>
          </a:p>
          <a:p>
            <a:pPr algn="ctr">
              <a:buNone/>
            </a:pPr>
            <a:r>
              <a:rPr lang="cs-CZ" sz="1800" i="1" dirty="0" err="1" smtClean="0"/>
              <a:t>Prechádza</a:t>
            </a:r>
            <a:r>
              <a:rPr lang="cs-CZ" sz="1800" i="1" dirty="0" smtClean="0"/>
              <a:t> krajinou a </a:t>
            </a:r>
            <a:r>
              <a:rPr lang="cs-CZ" sz="1800" i="1" dirty="0" err="1" smtClean="0"/>
              <a:t>žiali</a:t>
            </a:r>
            <a:r>
              <a:rPr lang="cs-CZ" sz="1800" i="1" dirty="0" smtClean="0"/>
              <a:t> nad </a:t>
            </a:r>
            <a:r>
              <a:rPr lang="cs-CZ" sz="1800" i="1" dirty="0" err="1" smtClean="0"/>
              <a:t>zemou</a:t>
            </a:r>
            <a:r>
              <a:rPr lang="cs-CZ" sz="1800" i="1" dirty="0" smtClean="0"/>
              <a:t> Lužických </a:t>
            </a:r>
            <a:r>
              <a:rPr lang="cs-CZ" sz="1800" i="1" dirty="0" err="1" smtClean="0"/>
              <a:t>Srbov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ktorí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boli</a:t>
            </a:r>
            <a:r>
              <a:rPr lang="cs-CZ" sz="1800" i="1" dirty="0" smtClean="0"/>
              <a:t> v 19. storočí </a:t>
            </a:r>
            <a:r>
              <a:rPr lang="cs-CZ" sz="1800" i="1" dirty="0" err="1" smtClean="0"/>
              <a:t>takmer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ponemčení</a:t>
            </a:r>
            <a:r>
              <a:rPr lang="cs-CZ" sz="1800" i="1" dirty="0" smtClean="0"/>
              <a:t>…</a:t>
            </a:r>
          </a:p>
          <a:p>
            <a:pPr algn="ctr">
              <a:buNone/>
            </a:pPr>
            <a:r>
              <a:rPr lang="sk-SK" b="1" i="1" dirty="0" err="1" smtClean="0"/>
              <a:t>Stůj</a:t>
            </a:r>
            <a:r>
              <a:rPr lang="sk-SK" b="1" i="1" dirty="0" smtClean="0"/>
              <a:t>, noho! </a:t>
            </a:r>
            <a:r>
              <a:rPr lang="sk-SK" b="1" i="1" dirty="0" err="1" smtClean="0"/>
              <a:t>Posvátná</a:t>
            </a:r>
            <a:r>
              <a:rPr lang="sk-SK" b="1" i="1" dirty="0" smtClean="0"/>
              <a:t> </a:t>
            </a:r>
            <a:r>
              <a:rPr lang="sk-SK" b="1" i="1" dirty="0" err="1" smtClean="0"/>
              <a:t>místa</a:t>
            </a:r>
            <a:r>
              <a:rPr lang="sk-SK" b="1" i="1" dirty="0" smtClean="0"/>
              <a:t> </a:t>
            </a:r>
            <a:r>
              <a:rPr lang="sk-SK" b="1" i="1" dirty="0" err="1" smtClean="0"/>
              <a:t>jsou</a:t>
            </a:r>
            <a:r>
              <a:rPr lang="sk-SK" b="1" i="1" dirty="0" smtClean="0"/>
              <a:t>, </a:t>
            </a:r>
            <a:r>
              <a:rPr lang="sk-SK" b="1" i="1" dirty="0" err="1" smtClean="0"/>
              <a:t>kamkoli</a:t>
            </a:r>
            <a:r>
              <a:rPr lang="sk-SK" b="1" i="1" dirty="0" smtClean="0"/>
              <a:t> </a:t>
            </a:r>
            <a:r>
              <a:rPr lang="sk-SK" b="1" i="1" dirty="0" err="1" smtClean="0"/>
              <a:t>kráčíš</a:t>
            </a:r>
            <a:r>
              <a:rPr lang="sk-SK" b="1" i="1" dirty="0" smtClean="0"/>
              <a:t>,</a:t>
            </a:r>
            <a:endParaRPr lang="cs-CZ" b="1" dirty="0" smtClean="0"/>
          </a:p>
          <a:p>
            <a:pPr algn="ctr">
              <a:buNone/>
            </a:pPr>
            <a:r>
              <a:rPr lang="sk-SK" b="1" i="1" dirty="0" smtClean="0"/>
              <a:t>k </a:t>
            </a:r>
            <a:r>
              <a:rPr lang="sk-SK" b="1" i="1" dirty="0" err="1" smtClean="0"/>
              <a:t>obloze</a:t>
            </a:r>
            <a:r>
              <a:rPr lang="sk-SK" b="1" i="1" dirty="0" smtClean="0"/>
              <a:t>, Tatry synu, vznes </a:t>
            </a:r>
            <a:r>
              <a:rPr lang="sk-SK" b="1" i="1" dirty="0" err="1" smtClean="0"/>
              <a:t>se</a:t>
            </a:r>
            <a:r>
              <a:rPr lang="sk-SK" b="1" i="1" dirty="0" smtClean="0"/>
              <a:t>, </a:t>
            </a:r>
            <a:r>
              <a:rPr lang="sk-SK" b="1" i="1" dirty="0" err="1" smtClean="0"/>
              <a:t>vyvýše</a:t>
            </a:r>
            <a:r>
              <a:rPr lang="sk-SK" b="1" i="1" dirty="0" smtClean="0"/>
              <a:t> </a:t>
            </a:r>
            <a:r>
              <a:rPr lang="sk-SK" b="1" i="1" dirty="0" err="1" smtClean="0"/>
              <a:t>pohled</a:t>
            </a:r>
            <a:r>
              <a:rPr lang="sk-SK" b="1" i="1" dirty="0" smtClean="0"/>
              <a:t>,</a:t>
            </a:r>
            <a:endParaRPr lang="cs-CZ" b="1" dirty="0" smtClean="0"/>
          </a:p>
          <a:p>
            <a:pPr algn="ctr">
              <a:buNone/>
            </a:pPr>
            <a:r>
              <a:rPr lang="sk-SK" b="1" i="1" dirty="0" err="1" smtClean="0"/>
              <a:t>neb</a:t>
            </a:r>
            <a:r>
              <a:rPr lang="sk-SK" b="1" i="1" dirty="0" smtClean="0"/>
              <a:t> </a:t>
            </a:r>
            <a:r>
              <a:rPr lang="sk-SK" b="1" i="1" dirty="0" err="1" smtClean="0"/>
              <a:t>raději</a:t>
            </a:r>
            <a:r>
              <a:rPr lang="sk-SK" b="1" i="1" dirty="0" smtClean="0"/>
              <a:t> k </a:t>
            </a:r>
            <a:r>
              <a:rPr lang="sk-SK" b="1" i="1" dirty="0" err="1" smtClean="0"/>
              <a:t>velikému</a:t>
            </a:r>
            <a:r>
              <a:rPr lang="sk-SK" b="1" i="1" dirty="0" smtClean="0"/>
              <a:t> </a:t>
            </a:r>
            <a:r>
              <a:rPr lang="sk-SK" b="1" i="1" dirty="0" err="1" smtClean="0"/>
              <a:t>prichyl</a:t>
            </a:r>
            <a:r>
              <a:rPr lang="sk-SK" b="1" i="1" dirty="0" smtClean="0"/>
              <a:t> tomu tam </a:t>
            </a:r>
            <a:r>
              <a:rPr lang="sk-SK" b="1" i="1" dirty="0" err="1" smtClean="0"/>
              <a:t>se</a:t>
            </a:r>
            <a:r>
              <a:rPr lang="sk-SK" b="1" i="1" dirty="0" smtClean="0"/>
              <a:t> dubisku,</a:t>
            </a:r>
            <a:endParaRPr lang="cs-CZ" b="1" dirty="0" smtClean="0"/>
          </a:p>
          <a:p>
            <a:pPr algn="ctr">
              <a:buNone/>
            </a:pPr>
            <a:r>
              <a:rPr lang="sk-SK" b="1" i="1" dirty="0" err="1" smtClean="0"/>
              <a:t>jenž</a:t>
            </a:r>
            <a:r>
              <a:rPr lang="sk-SK" b="1" i="1" dirty="0" smtClean="0"/>
              <a:t> vzdoruje </a:t>
            </a:r>
            <a:r>
              <a:rPr lang="sk-SK" b="1" i="1" dirty="0" err="1" smtClean="0"/>
              <a:t>zhoubným</a:t>
            </a:r>
            <a:r>
              <a:rPr lang="sk-SK" b="1" i="1" dirty="0" smtClean="0"/>
              <a:t> až </a:t>
            </a:r>
            <a:r>
              <a:rPr lang="sk-SK" b="1" i="1" dirty="0" err="1" smtClean="0"/>
              <a:t>dosaváde</a:t>
            </a:r>
            <a:r>
              <a:rPr lang="sk-SK" b="1" i="1" dirty="0" smtClean="0"/>
              <a:t> </a:t>
            </a:r>
            <a:r>
              <a:rPr lang="sk-SK" b="1" i="1" dirty="0" err="1" smtClean="0"/>
              <a:t>časům</a:t>
            </a:r>
            <a:r>
              <a:rPr lang="sk-SK" b="1" i="1" dirty="0" smtClean="0"/>
              <a:t>.</a:t>
            </a:r>
          </a:p>
          <a:p>
            <a:pPr algn="ctr">
              <a:buNone/>
            </a:pPr>
            <a:r>
              <a:rPr lang="cs-CZ" sz="1800" i="1" dirty="0" err="1" smtClean="0"/>
              <a:t>Obáva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sa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rovnakého</a:t>
            </a:r>
            <a:r>
              <a:rPr lang="cs-CZ" sz="1800" i="1" dirty="0" smtClean="0"/>
              <a:t> osudu na Slovensku, a </a:t>
            </a:r>
            <a:r>
              <a:rPr lang="cs-CZ" sz="1800" i="1" dirty="0" err="1" smtClean="0"/>
              <a:t>preto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vyzýva</a:t>
            </a:r>
            <a:r>
              <a:rPr lang="cs-CZ" sz="1800" i="1" dirty="0" smtClean="0"/>
              <a:t>, aby </a:t>
            </a:r>
            <a:r>
              <a:rPr lang="cs-CZ" sz="1800" i="1" dirty="0" err="1" smtClean="0"/>
              <a:t>sa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Slovania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privinuli</a:t>
            </a:r>
            <a:r>
              <a:rPr lang="cs-CZ" sz="1800" i="1" dirty="0" smtClean="0"/>
              <a:t> k silnému „dubisku“ (Rusku), </a:t>
            </a:r>
            <a:r>
              <a:rPr lang="cs-CZ" sz="1800" i="1" dirty="0" err="1" smtClean="0"/>
              <a:t>ktoré</a:t>
            </a:r>
            <a:r>
              <a:rPr lang="cs-CZ" sz="1800" i="1" dirty="0" smtClean="0"/>
              <a:t> „vzdoruje </a:t>
            </a:r>
            <a:r>
              <a:rPr lang="cs-CZ" sz="1800" i="1" dirty="0" err="1" smtClean="0"/>
              <a:t>zhubným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časom</a:t>
            </a:r>
            <a:r>
              <a:rPr lang="cs-CZ" sz="1800" i="1" dirty="0" smtClean="0"/>
              <a:t>“ (je </a:t>
            </a:r>
            <a:r>
              <a:rPr lang="cs-CZ" sz="1800" i="1" dirty="0" err="1" smtClean="0"/>
              <a:t>najsilnejšou</a:t>
            </a:r>
            <a:r>
              <a:rPr lang="cs-CZ" sz="1800" i="1" dirty="0" smtClean="0"/>
              <a:t> slovanskou krajinou v </a:t>
            </a:r>
            <a:r>
              <a:rPr lang="cs-CZ" sz="1800" i="1" dirty="0" err="1" smtClean="0"/>
              <a:t>Európe</a:t>
            </a:r>
            <a:r>
              <a:rPr lang="cs-CZ" sz="1800" i="1" dirty="0" smtClean="0"/>
              <a:t>)</a:t>
            </a:r>
          </a:p>
          <a:p>
            <a:pPr algn="ctr">
              <a:buNone/>
            </a:pPr>
            <a:endParaRPr lang="cs-CZ" b="1" dirty="0" smtClean="0"/>
          </a:p>
          <a:p>
            <a:pPr algn="ctr">
              <a:buNone/>
            </a:pPr>
            <a:endParaRPr lang="cs-CZ" sz="1400" i="1" dirty="0" smtClean="0"/>
          </a:p>
          <a:p>
            <a:pPr algn="ctr">
              <a:buNone/>
            </a:pPr>
            <a:endParaRPr lang="cs-CZ" sz="1400" i="1" dirty="0" smtClean="0"/>
          </a:p>
          <a:p>
            <a:pPr algn="ctr">
              <a:buNone/>
            </a:pPr>
            <a:endParaRPr lang="sk-S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/>
              <a:t>Slovenské národné obrodenie </a:t>
            </a:r>
            <a:br>
              <a:rPr lang="sk-SK"/>
            </a:br>
            <a:r>
              <a:rPr lang="sk-SK" sz="2000"/>
              <a:t>v období klasicizmu a osvietenstva</a:t>
            </a:r>
            <a:endParaRPr lang="en-US" sz="2000"/>
          </a:p>
        </p:txBody>
      </p:sp>
      <p:sp>
        <p:nvSpPr>
          <p:cNvPr id="952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63524" y="1341438"/>
            <a:ext cx="8052891" cy="525591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k-SK" sz="2000" dirty="0"/>
              <a:t>Začína sa </a:t>
            </a:r>
            <a:r>
              <a:rPr lang="sk-SK" sz="2000" dirty="0">
                <a:solidFill>
                  <a:srgbClr val="FF0000"/>
                </a:solidFill>
              </a:rPr>
              <a:t>zjednocovanie slovenskej literatúry a kultúry</a:t>
            </a:r>
            <a:r>
              <a:rPr lang="sk-SK" sz="2000" dirty="0"/>
              <a:t>, </a:t>
            </a:r>
            <a:r>
              <a:rPr lang="sk-SK" sz="2000" dirty="0" err="1"/>
              <a:t>sebauvedomovací</a:t>
            </a:r>
            <a:r>
              <a:rPr lang="sk-SK" sz="2000" dirty="0"/>
              <a:t> proces Slovákov ako národa.</a:t>
            </a:r>
          </a:p>
          <a:p>
            <a:pPr>
              <a:lnSpc>
                <a:spcPct val="80000"/>
              </a:lnSpc>
            </a:pPr>
            <a:r>
              <a:rPr lang="sk-SK" sz="2000" b="1" u="sng" dirty="0">
                <a:solidFill>
                  <a:srgbClr val="FF0000"/>
                </a:solidFill>
              </a:rPr>
              <a:t>1. fáza</a:t>
            </a:r>
            <a:r>
              <a:rPr lang="sk-SK" sz="2000" b="1" dirty="0">
                <a:solidFill>
                  <a:srgbClr val="FF0000"/>
                </a:solidFill>
              </a:rPr>
              <a:t> </a:t>
            </a:r>
            <a:r>
              <a:rPr lang="sk-SK" sz="2000" dirty="0"/>
              <a:t>– začína </a:t>
            </a:r>
            <a:r>
              <a:rPr lang="sk-SK" sz="2000" b="1" dirty="0"/>
              <a:t>Tolerančným patentom </a:t>
            </a:r>
            <a:r>
              <a:rPr lang="sk-SK" sz="2000" dirty="0"/>
              <a:t>cisára Jozefa II. (1781), nastáva sloboda vierovyznania a ruší sa aj nevoľníctvo, stavajú sa cesty, zavádza sa povinné školstvo. </a:t>
            </a:r>
          </a:p>
          <a:p>
            <a:pPr>
              <a:lnSpc>
                <a:spcPct val="80000"/>
              </a:lnSpc>
            </a:pPr>
            <a:r>
              <a:rPr lang="sk-SK" sz="2000" b="1" dirty="0"/>
              <a:t>1787</a:t>
            </a:r>
            <a:r>
              <a:rPr lang="sk-SK" sz="2000" dirty="0"/>
              <a:t> – </a:t>
            </a:r>
            <a:r>
              <a:rPr lang="sk-SK" sz="2000" dirty="0">
                <a:solidFill>
                  <a:srgbClr val="2706EE"/>
                </a:solidFill>
              </a:rPr>
              <a:t>Jazykovedno-kritická rozprava o slovenských písmenách</a:t>
            </a:r>
            <a:r>
              <a:rPr lang="sk-SK" sz="2000" dirty="0"/>
              <a:t> uvádza systém slovenských hlások a základné pravopisné pravidlá. Následná </a:t>
            </a:r>
            <a:r>
              <a:rPr lang="sk-SK" sz="2000" dirty="0">
                <a:solidFill>
                  <a:srgbClr val="2706EE"/>
                </a:solidFill>
              </a:rPr>
              <a:t>Slovenská gramatika</a:t>
            </a:r>
            <a:r>
              <a:rPr lang="sk-SK" sz="2000" dirty="0"/>
              <a:t> (v latinčine) a </a:t>
            </a:r>
            <a:r>
              <a:rPr lang="sk-SK" sz="2000" dirty="0" err="1">
                <a:solidFill>
                  <a:srgbClr val="2706EE"/>
                </a:solidFill>
              </a:rPr>
              <a:t>Slovár</a:t>
            </a:r>
            <a:r>
              <a:rPr lang="sk-SK" sz="2000" dirty="0">
                <a:solidFill>
                  <a:srgbClr val="2706EE"/>
                </a:solidFill>
              </a:rPr>
              <a:t> slovenský </a:t>
            </a:r>
            <a:r>
              <a:rPr lang="sk-SK" sz="2000" dirty="0" err="1">
                <a:solidFill>
                  <a:srgbClr val="2706EE"/>
                </a:solidFill>
              </a:rPr>
              <a:t>česko-latinsko-nemecko-uherský</a:t>
            </a:r>
            <a:r>
              <a:rPr lang="sk-SK" sz="2000" dirty="0"/>
              <a:t>  vytvárajú </a:t>
            </a:r>
            <a:r>
              <a:rPr lang="sk-SK" sz="2000" b="1" dirty="0"/>
              <a:t>prvý úplný systém pravidiel slovenského pravopisu </a:t>
            </a:r>
            <a:r>
              <a:rPr lang="sk-SK" sz="2000" dirty="0"/>
              <a:t>(</a:t>
            </a:r>
            <a:r>
              <a:rPr lang="sk-SK" sz="2000" dirty="0">
                <a:solidFill>
                  <a:srgbClr val="FF0000"/>
                </a:solidFill>
              </a:rPr>
              <a:t>Anton Bernolák, Anton Kubica</a:t>
            </a:r>
            <a:r>
              <a:rPr lang="sk-SK" sz="2000" dirty="0"/>
              <a:t>)</a:t>
            </a:r>
          </a:p>
          <a:p>
            <a:pPr>
              <a:lnSpc>
                <a:spcPct val="80000"/>
              </a:lnSpc>
            </a:pPr>
            <a:r>
              <a:rPr lang="sk-SK" sz="2000" dirty="0"/>
              <a:t>Od r. </a:t>
            </a:r>
            <a:r>
              <a:rPr lang="sk-SK" sz="2000" b="1" dirty="0">
                <a:solidFill>
                  <a:srgbClr val="FF0000"/>
                </a:solidFill>
              </a:rPr>
              <a:t>1789</a:t>
            </a:r>
            <a:r>
              <a:rPr lang="sk-SK" sz="2000" dirty="0"/>
              <a:t> celonárodný spolok </a:t>
            </a:r>
            <a:r>
              <a:rPr lang="sk-SK" sz="2000" dirty="0">
                <a:solidFill>
                  <a:srgbClr val="2706EE"/>
                </a:solidFill>
              </a:rPr>
              <a:t>Slovenské učené tovarišstvo</a:t>
            </a:r>
            <a:r>
              <a:rPr lang="sk-SK" sz="2000" dirty="0"/>
              <a:t>, ktoré </a:t>
            </a:r>
            <a:r>
              <a:rPr lang="sk-SK" sz="2000" b="1" dirty="0"/>
              <a:t>vydáva  knihy slovenských autorov</a:t>
            </a:r>
            <a:r>
              <a:rPr lang="sk-SK" sz="2000" dirty="0"/>
              <a:t>, okrem prózy (</a:t>
            </a:r>
            <a:r>
              <a:rPr lang="sk-SK" sz="2000" dirty="0" err="1"/>
              <a:t>Bajza</a:t>
            </a:r>
            <a:r>
              <a:rPr lang="sk-SK" sz="2000" dirty="0"/>
              <a:t>) vychádza najmä populárno-vedecká literatúra (o poľnohospodárstve - </a:t>
            </a:r>
            <a:r>
              <a:rPr lang="sk-SK" sz="2000" b="1" dirty="0" err="1"/>
              <a:t>Fándly</a:t>
            </a:r>
            <a:r>
              <a:rPr lang="sk-SK" sz="2000" dirty="0"/>
              <a:t>, zdravotníctve – </a:t>
            </a:r>
            <a:r>
              <a:rPr lang="sk-SK" sz="2000" b="1" dirty="0"/>
              <a:t>Hrdlička</a:t>
            </a:r>
            <a:r>
              <a:rPr lang="sk-SK" sz="2000" dirty="0"/>
              <a:t>, aj o histórii – </a:t>
            </a:r>
            <a:r>
              <a:rPr lang="sk-SK" sz="2000" b="1" dirty="0"/>
              <a:t>Sklenár, </a:t>
            </a:r>
            <a:r>
              <a:rPr lang="sk-SK" sz="2000" b="1" dirty="0" err="1"/>
              <a:t>Papánek</a:t>
            </a:r>
            <a:r>
              <a:rPr lang="sk-SK" sz="2000" dirty="0"/>
              <a:t>). Vychádzajú noviny a časopisy (</a:t>
            </a:r>
            <a:r>
              <a:rPr lang="sk-SK" sz="2000" dirty="0" err="1"/>
              <a:t>Prešpurské</a:t>
            </a:r>
            <a:r>
              <a:rPr lang="sk-SK" sz="2000" dirty="0"/>
              <a:t> noviny, Staré noviny </a:t>
            </a:r>
            <a:r>
              <a:rPr lang="sk-SK" sz="2000" dirty="0" err="1"/>
              <a:t>literního</a:t>
            </a:r>
            <a:r>
              <a:rPr lang="sk-SK" sz="2000" dirty="0"/>
              <a:t> </a:t>
            </a:r>
            <a:r>
              <a:rPr lang="sk-SK" sz="2000" dirty="0" err="1"/>
              <a:t>umění</a:t>
            </a:r>
            <a:r>
              <a:rPr lang="sk-SK" sz="2000" dirty="0"/>
              <a:t>). Rozvíja sa najmä vecná </a:t>
            </a:r>
            <a:r>
              <a:rPr lang="sk-SK" sz="2000" dirty="0" smtClean="0"/>
              <a:t>literatúra</a:t>
            </a:r>
            <a:endParaRPr lang="sk-SK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0872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err="1" smtClean="0">
                <a:solidFill>
                  <a:srgbClr val="2706EE"/>
                </a:solidFill>
              </a:rPr>
              <a:t>Předzpěv</a:t>
            </a:r>
            <a:r>
              <a:rPr lang="sk-SK" b="1" dirty="0" smtClean="0">
                <a:solidFill>
                  <a:srgbClr val="2706EE"/>
                </a:solidFill>
              </a:rPr>
              <a:t/>
            </a:r>
            <a:br>
              <a:rPr lang="sk-SK" b="1" dirty="0" smtClean="0">
                <a:solidFill>
                  <a:srgbClr val="2706EE"/>
                </a:solidFill>
              </a:rPr>
            </a:br>
            <a:r>
              <a:rPr lang="sk-SK" b="1" dirty="0" smtClean="0">
                <a:solidFill>
                  <a:srgbClr val="2706EE"/>
                </a:solidFill>
              </a:rPr>
              <a:t>ideový rozbor</a:t>
            </a:r>
            <a:endParaRPr lang="sk-SK" b="1" dirty="0">
              <a:solidFill>
                <a:srgbClr val="2706EE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435280" cy="542121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sk-SK" b="1" i="1" dirty="0" smtClean="0"/>
          </a:p>
          <a:p>
            <a:pPr algn="ctr">
              <a:buNone/>
            </a:pPr>
            <a:r>
              <a:rPr lang="sk-SK" b="1" i="1" dirty="0" smtClean="0"/>
              <a:t>Však času ten horší je </a:t>
            </a:r>
            <a:r>
              <a:rPr lang="sk-SK" b="1" i="1" dirty="0" err="1" smtClean="0"/>
              <a:t>člověk</a:t>
            </a:r>
            <a:r>
              <a:rPr lang="sk-SK" b="1" i="1" dirty="0" smtClean="0"/>
              <a:t>, </a:t>
            </a:r>
            <a:r>
              <a:rPr lang="sk-SK" b="1" i="1" dirty="0" err="1" smtClean="0"/>
              <a:t>jenž</a:t>
            </a:r>
            <a:r>
              <a:rPr lang="sk-SK" b="1" i="1" dirty="0" smtClean="0"/>
              <a:t> berlu železnou</a:t>
            </a:r>
            <a:endParaRPr lang="cs-CZ" b="1" dirty="0" smtClean="0"/>
          </a:p>
          <a:p>
            <a:pPr algn="ctr">
              <a:buNone/>
            </a:pPr>
            <a:r>
              <a:rPr lang="sk-SK" b="1" i="1" dirty="0" smtClean="0"/>
              <a:t>v </a:t>
            </a:r>
            <a:r>
              <a:rPr lang="sk-SK" b="1" i="1" dirty="0" err="1" smtClean="0"/>
              <a:t>těchto</a:t>
            </a:r>
            <a:r>
              <a:rPr lang="sk-SK" b="1" i="1" dirty="0" smtClean="0"/>
              <a:t> </a:t>
            </a:r>
            <a:r>
              <a:rPr lang="sk-SK" b="1" i="1" dirty="0" err="1" smtClean="0"/>
              <a:t>krajích</a:t>
            </a:r>
            <a:r>
              <a:rPr lang="sk-SK" b="1" i="1" dirty="0" smtClean="0"/>
              <a:t> na </a:t>
            </a:r>
            <a:r>
              <a:rPr lang="sk-SK" b="1" i="1" dirty="0" err="1" smtClean="0"/>
              <a:t>tvou</a:t>
            </a:r>
            <a:r>
              <a:rPr lang="sk-SK" b="1" i="1" dirty="0" smtClean="0"/>
              <a:t>, </a:t>
            </a:r>
            <a:r>
              <a:rPr lang="sk-SK" b="1" i="1" dirty="0" err="1" smtClean="0"/>
              <a:t>Slávie</a:t>
            </a:r>
            <a:r>
              <a:rPr lang="sk-SK" b="1" i="1" dirty="0" smtClean="0"/>
              <a:t>, šijí chopil.</a:t>
            </a:r>
            <a:endParaRPr lang="cs-CZ" b="1" dirty="0" smtClean="0"/>
          </a:p>
          <a:p>
            <a:pPr algn="ctr">
              <a:buNone/>
            </a:pPr>
            <a:r>
              <a:rPr lang="sk-SK" b="1" i="1" dirty="0" smtClean="0"/>
              <a:t>Horší </a:t>
            </a:r>
            <a:r>
              <a:rPr lang="sk-SK" b="1" i="1" dirty="0" err="1" smtClean="0"/>
              <a:t>nežli</a:t>
            </a:r>
            <a:r>
              <a:rPr lang="sk-SK" b="1" i="1" dirty="0" smtClean="0"/>
              <a:t> divé </a:t>
            </a:r>
            <a:r>
              <a:rPr lang="sk-SK" b="1" i="1" dirty="0" err="1" smtClean="0"/>
              <a:t>války</a:t>
            </a:r>
            <a:r>
              <a:rPr lang="sk-SK" b="1" i="1" dirty="0" smtClean="0"/>
              <a:t>, </a:t>
            </a:r>
            <a:r>
              <a:rPr lang="sk-SK" b="1" i="1" dirty="0" err="1" smtClean="0"/>
              <a:t>hromů</a:t>
            </a:r>
            <a:r>
              <a:rPr lang="sk-SK" b="1" i="1" dirty="0" smtClean="0"/>
              <a:t>, </a:t>
            </a:r>
            <a:r>
              <a:rPr lang="sk-SK" b="1" i="1" dirty="0" err="1" smtClean="0"/>
              <a:t>ohně</a:t>
            </a:r>
            <a:r>
              <a:rPr lang="sk-SK" b="1" i="1" dirty="0" smtClean="0"/>
              <a:t> </a:t>
            </a:r>
            <a:r>
              <a:rPr lang="sk-SK" b="1" i="1" dirty="0" err="1" smtClean="0"/>
              <a:t>divější</a:t>
            </a:r>
            <a:r>
              <a:rPr lang="sk-SK" b="1" i="1" dirty="0" smtClean="0"/>
              <a:t>,</a:t>
            </a:r>
            <a:endParaRPr lang="cs-CZ" b="1" dirty="0" smtClean="0"/>
          </a:p>
          <a:p>
            <a:pPr algn="ctr">
              <a:buNone/>
            </a:pPr>
            <a:r>
              <a:rPr lang="sk-SK" b="1" i="1" dirty="0" smtClean="0"/>
              <a:t>zaslepenec na </a:t>
            </a:r>
            <a:r>
              <a:rPr lang="sk-SK" b="1" i="1" dirty="0" err="1" smtClean="0"/>
              <a:t>své</a:t>
            </a:r>
            <a:r>
              <a:rPr lang="sk-SK" b="1" i="1" dirty="0" smtClean="0"/>
              <a:t> </a:t>
            </a:r>
            <a:r>
              <a:rPr lang="sk-SK" b="1" i="1" dirty="0" err="1" smtClean="0"/>
              <a:t>když</a:t>
            </a:r>
            <a:r>
              <a:rPr lang="sk-SK" b="1" i="1" dirty="0" smtClean="0"/>
              <a:t> zlobu </a:t>
            </a:r>
            <a:r>
              <a:rPr lang="sk-SK" b="1" i="1" dirty="0" err="1" smtClean="0"/>
              <a:t>plémě</a:t>
            </a:r>
            <a:r>
              <a:rPr lang="sk-SK" b="1" i="1" dirty="0" smtClean="0"/>
              <a:t> kydá.</a:t>
            </a:r>
            <a:endParaRPr lang="cs-CZ" b="1" dirty="0" smtClean="0"/>
          </a:p>
          <a:p>
            <a:pPr algn="ctr">
              <a:buNone/>
            </a:pPr>
            <a:r>
              <a:rPr lang="cs-CZ" sz="1800" i="1" dirty="0" smtClean="0"/>
              <a:t>Kritizuje </a:t>
            </a:r>
            <a:r>
              <a:rPr lang="cs-CZ" sz="1800" i="1" dirty="0" err="1" smtClean="0"/>
              <a:t>odrodilcov</a:t>
            </a:r>
            <a:r>
              <a:rPr lang="cs-CZ" sz="1800" i="1" dirty="0" smtClean="0"/>
              <a:t> národa, </a:t>
            </a:r>
            <a:r>
              <a:rPr lang="cs-CZ" sz="1800" i="1" dirty="0" err="1" smtClean="0"/>
              <a:t>tých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ktorí</a:t>
            </a:r>
            <a:r>
              <a:rPr lang="cs-CZ" sz="1800" i="1" dirty="0" smtClean="0"/>
              <a:t> si </a:t>
            </a:r>
            <a:r>
              <a:rPr lang="cs-CZ" sz="1800" i="1" dirty="0" err="1" smtClean="0"/>
              <a:t>nectia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svoju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vlasť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svoj</a:t>
            </a:r>
            <a:r>
              <a:rPr lang="cs-CZ" sz="1800" i="1" dirty="0" smtClean="0"/>
              <a:t> kraj, </a:t>
            </a:r>
            <a:r>
              <a:rPr lang="cs-CZ" sz="1800" i="1" dirty="0" err="1" smtClean="0"/>
              <a:t>kultúru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históriu</a:t>
            </a:r>
            <a:r>
              <a:rPr lang="cs-CZ" sz="1800" i="1" dirty="0" smtClean="0"/>
              <a:t> a „</a:t>
            </a:r>
            <a:r>
              <a:rPr lang="cs-CZ" sz="1800" i="1" dirty="0" err="1" smtClean="0"/>
              <a:t>kydajú</a:t>
            </a:r>
            <a:r>
              <a:rPr lang="cs-CZ" sz="1800" i="1" dirty="0" smtClean="0"/>
              <a:t>“ na svoje </a:t>
            </a:r>
            <a:r>
              <a:rPr lang="cs-CZ" sz="1800" i="1" dirty="0" err="1" smtClean="0"/>
              <a:t>vlastné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korene</a:t>
            </a:r>
            <a:r>
              <a:rPr lang="cs-CZ" sz="1800" i="1" dirty="0" smtClean="0"/>
              <a:t>. </a:t>
            </a:r>
          </a:p>
          <a:p>
            <a:pPr algn="ctr">
              <a:buNone/>
            </a:pPr>
            <a:r>
              <a:rPr lang="sk-SK" b="1" i="1" dirty="0" smtClean="0"/>
              <a:t>Ó </a:t>
            </a:r>
            <a:r>
              <a:rPr lang="sk-SK" b="1" i="1" dirty="0" err="1" smtClean="0"/>
              <a:t>věkové</a:t>
            </a:r>
            <a:r>
              <a:rPr lang="sk-SK" b="1" i="1" dirty="0" smtClean="0"/>
              <a:t> </a:t>
            </a:r>
            <a:r>
              <a:rPr lang="sk-SK" b="1" i="1" dirty="0" err="1" smtClean="0"/>
              <a:t>dávní</a:t>
            </a:r>
            <a:r>
              <a:rPr lang="sk-SK" b="1" i="1" dirty="0" smtClean="0"/>
              <a:t>, </a:t>
            </a:r>
            <a:r>
              <a:rPr lang="sk-SK" b="1" i="1" dirty="0" err="1" smtClean="0"/>
              <a:t>jako</a:t>
            </a:r>
            <a:r>
              <a:rPr lang="sk-SK" b="1" i="1" dirty="0" smtClean="0"/>
              <a:t> noc </a:t>
            </a:r>
            <a:r>
              <a:rPr lang="sk-SK" b="1" i="1" dirty="0" err="1" smtClean="0"/>
              <a:t>vůkol</a:t>
            </a:r>
            <a:r>
              <a:rPr lang="sk-SK" b="1" i="1" dirty="0" smtClean="0"/>
              <a:t> mne </a:t>
            </a:r>
            <a:r>
              <a:rPr lang="sk-SK" b="1" i="1" dirty="0" err="1" smtClean="0"/>
              <a:t>ležící</a:t>
            </a:r>
            <a:r>
              <a:rPr lang="sk-SK" b="1" i="1" dirty="0" smtClean="0"/>
              <a:t>,</a:t>
            </a:r>
            <a:endParaRPr lang="cs-CZ" b="1" dirty="0" smtClean="0"/>
          </a:p>
          <a:p>
            <a:pPr algn="ctr">
              <a:buNone/>
            </a:pPr>
            <a:r>
              <a:rPr lang="sk-SK" b="1" i="1" dirty="0" smtClean="0"/>
              <a:t>ó </a:t>
            </a:r>
            <a:r>
              <a:rPr lang="sk-SK" b="1" i="1" dirty="0" err="1" smtClean="0"/>
              <a:t>krajino</a:t>
            </a:r>
            <a:r>
              <a:rPr lang="sk-SK" b="1" i="1" dirty="0" smtClean="0"/>
              <a:t>, </a:t>
            </a:r>
            <a:r>
              <a:rPr lang="sk-SK" b="1" i="1" dirty="0" err="1" smtClean="0"/>
              <a:t>všeliké</a:t>
            </a:r>
            <a:r>
              <a:rPr lang="sk-SK" b="1" i="1" dirty="0" smtClean="0"/>
              <a:t> slávy i hanby obraz!</a:t>
            </a:r>
            <a:endParaRPr lang="cs-CZ" b="1" dirty="0" smtClean="0"/>
          </a:p>
          <a:p>
            <a:pPr algn="ctr">
              <a:buNone/>
            </a:pPr>
            <a:r>
              <a:rPr lang="sk-SK" b="1" i="1" dirty="0" smtClean="0"/>
              <a:t>Od Labe </a:t>
            </a:r>
            <a:r>
              <a:rPr lang="sk-SK" b="1" i="1" dirty="0" err="1" smtClean="0"/>
              <a:t>zrádného</a:t>
            </a:r>
            <a:r>
              <a:rPr lang="sk-SK" b="1" i="1" dirty="0" smtClean="0"/>
              <a:t> k rovinám až Visly </a:t>
            </a:r>
            <a:r>
              <a:rPr lang="sk-SK" b="1" i="1" dirty="0" err="1" smtClean="0"/>
              <a:t>nevěrné</a:t>
            </a:r>
            <a:r>
              <a:rPr lang="sk-SK" b="1" i="1" dirty="0" smtClean="0"/>
              <a:t>,</a:t>
            </a:r>
            <a:endParaRPr lang="cs-CZ" b="1" dirty="0" smtClean="0"/>
          </a:p>
          <a:p>
            <a:pPr algn="ctr">
              <a:buNone/>
            </a:pPr>
            <a:r>
              <a:rPr lang="sk-SK" b="1" i="1" dirty="0" smtClean="0"/>
              <a:t>od Dunaje k </a:t>
            </a:r>
            <a:r>
              <a:rPr lang="sk-SK" b="1" i="1" dirty="0" err="1" smtClean="0"/>
              <a:t>hltným</a:t>
            </a:r>
            <a:r>
              <a:rPr lang="sk-SK" b="1" i="1" dirty="0" smtClean="0"/>
              <a:t> </a:t>
            </a:r>
            <a:r>
              <a:rPr lang="sk-SK" b="1" i="1" dirty="0" err="1" smtClean="0"/>
              <a:t>Baltu</a:t>
            </a:r>
            <a:r>
              <a:rPr lang="sk-SK" b="1" i="1" dirty="0" smtClean="0"/>
              <a:t> celého </a:t>
            </a:r>
            <a:r>
              <a:rPr lang="sk-SK" b="1" i="1" dirty="0" err="1" smtClean="0"/>
              <a:t>pěnám</a:t>
            </a:r>
            <a:r>
              <a:rPr lang="sk-SK" b="1" i="1" dirty="0" smtClean="0"/>
              <a:t>;</a:t>
            </a:r>
            <a:endParaRPr lang="cs-CZ" b="1" dirty="0" smtClean="0"/>
          </a:p>
          <a:p>
            <a:pPr algn="ctr">
              <a:buNone/>
            </a:pPr>
            <a:r>
              <a:rPr lang="sk-SK" b="1" i="1" dirty="0" err="1" smtClean="0"/>
              <a:t>krásnohlasý</a:t>
            </a:r>
            <a:r>
              <a:rPr lang="sk-SK" b="1" i="1" dirty="0" smtClean="0"/>
              <a:t> zmužilých Slovan</a:t>
            </a:r>
            <a:r>
              <a:rPr lang="cs-CZ" b="1" i="1" dirty="0" smtClean="0"/>
              <a:t>ů </a:t>
            </a:r>
            <a:r>
              <a:rPr lang="sk-SK" b="1" i="1" dirty="0" smtClean="0"/>
              <a:t>kde </a:t>
            </a:r>
            <a:r>
              <a:rPr lang="sk-SK" b="1" i="1" dirty="0" err="1" smtClean="0"/>
              <a:t>se</a:t>
            </a:r>
            <a:r>
              <a:rPr lang="sk-SK" b="1" i="1" dirty="0" smtClean="0"/>
              <a:t> </a:t>
            </a:r>
            <a:r>
              <a:rPr lang="sk-SK" b="1" i="1" dirty="0" err="1" smtClean="0"/>
              <a:t>někdy</a:t>
            </a:r>
            <a:r>
              <a:rPr lang="sk-SK" b="1" i="1" dirty="0" smtClean="0"/>
              <a:t> ozýval,</a:t>
            </a:r>
            <a:endParaRPr lang="cs-CZ" b="1" dirty="0" smtClean="0"/>
          </a:p>
          <a:p>
            <a:pPr algn="ctr">
              <a:buNone/>
            </a:pPr>
            <a:r>
              <a:rPr lang="sk-SK" b="1" i="1" dirty="0" smtClean="0"/>
              <a:t>aj, </a:t>
            </a:r>
            <a:r>
              <a:rPr lang="sk-SK" b="1" i="1" dirty="0" err="1" smtClean="0"/>
              <a:t>oněmnělť</a:t>
            </a:r>
            <a:r>
              <a:rPr lang="sk-SK" b="1" i="1" dirty="0" smtClean="0"/>
              <a:t> už, </a:t>
            </a:r>
            <a:r>
              <a:rPr lang="sk-SK" b="1" i="1" dirty="0" err="1" smtClean="0"/>
              <a:t>byv</a:t>
            </a:r>
            <a:r>
              <a:rPr lang="sk-SK" b="1" i="1" dirty="0" smtClean="0"/>
              <a:t> k úrazu zášti, jazyk.</a:t>
            </a:r>
          </a:p>
          <a:p>
            <a:pPr algn="ctr">
              <a:buNone/>
            </a:pPr>
            <a:endParaRPr lang="cs-CZ" b="1" dirty="0" smtClean="0"/>
          </a:p>
          <a:p>
            <a:pPr algn="ctr">
              <a:buNone/>
            </a:pPr>
            <a:endParaRPr lang="cs-CZ" sz="1400" i="1" dirty="0" smtClean="0"/>
          </a:p>
          <a:p>
            <a:pPr algn="ctr">
              <a:buNone/>
            </a:pPr>
            <a:endParaRPr lang="cs-CZ" sz="1400" i="1" dirty="0" smtClean="0"/>
          </a:p>
          <a:p>
            <a:pPr algn="ctr">
              <a:buNone/>
            </a:pPr>
            <a:endParaRPr lang="sk-S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0872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err="1" smtClean="0">
                <a:solidFill>
                  <a:srgbClr val="2706EE"/>
                </a:solidFill>
              </a:rPr>
              <a:t>Předzpěv</a:t>
            </a:r>
            <a:r>
              <a:rPr lang="sk-SK" b="1" dirty="0" smtClean="0">
                <a:solidFill>
                  <a:srgbClr val="2706EE"/>
                </a:solidFill>
              </a:rPr>
              <a:t/>
            </a:r>
            <a:br>
              <a:rPr lang="sk-SK" b="1" dirty="0" smtClean="0">
                <a:solidFill>
                  <a:srgbClr val="2706EE"/>
                </a:solidFill>
              </a:rPr>
            </a:br>
            <a:r>
              <a:rPr lang="sk-SK" b="1" dirty="0" smtClean="0">
                <a:solidFill>
                  <a:srgbClr val="2706EE"/>
                </a:solidFill>
              </a:rPr>
              <a:t>kompozičný rozbor</a:t>
            </a:r>
            <a:endParaRPr lang="sk-SK" b="1" dirty="0">
              <a:solidFill>
                <a:srgbClr val="2706EE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19256" cy="54212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smtClean="0"/>
              <a:t>ČASOMERNÝ VERŠOVÝ </a:t>
            </a:r>
            <a:r>
              <a:rPr lang="cs-CZ" b="1" dirty="0" smtClean="0"/>
              <a:t>SYSTÉM:</a:t>
            </a:r>
          </a:p>
          <a:p>
            <a:pPr>
              <a:buNone/>
            </a:pPr>
            <a:r>
              <a:rPr lang="cs-CZ" dirty="0" err="1" smtClean="0"/>
              <a:t>dlhé</a:t>
            </a:r>
            <a:r>
              <a:rPr lang="cs-CZ" dirty="0" smtClean="0"/>
              <a:t> a </a:t>
            </a:r>
            <a:r>
              <a:rPr lang="cs-CZ" dirty="0" err="1" smtClean="0"/>
              <a:t>krátke</a:t>
            </a:r>
            <a:r>
              <a:rPr lang="cs-CZ" dirty="0" smtClean="0"/>
              <a:t> slabiky</a:t>
            </a:r>
          </a:p>
          <a:p>
            <a:pPr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Dlhá</a:t>
            </a:r>
            <a:r>
              <a:rPr lang="cs-CZ" dirty="0" smtClean="0">
                <a:solidFill>
                  <a:srgbClr val="FF0000"/>
                </a:solidFill>
              </a:rPr>
              <a:t> slabika </a:t>
            </a:r>
            <a:r>
              <a:rPr lang="cs-CZ" dirty="0" smtClean="0"/>
              <a:t>– </a:t>
            </a:r>
            <a:r>
              <a:rPr lang="cs-CZ" b="1" dirty="0" err="1" smtClean="0">
                <a:solidFill>
                  <a:srgbClr val="FF0000"/>
                </a:solidFill>
              </a:rPr>
              <a:t>prirodzene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dlhá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(</a:t>
            </a:r>
            <a:r>
              <a:rPr lang="cs-CZ" dirty="0" err="1" smtClean="0"/>
              <a:t>dĺžeň</a:t>
            </a:r>
            <a:r>
              <a:rPr lang="cs-CZ" dirty="0" smtClean="0"/>
              <a:t> - </a:t>
            </a:r>
            <a:r>
              <a:rPr lang="cs-CZ" dirty="0" err="1" smtClean="0">
                <a:solidFill>
                  <a:srgbClr val="FF0000"/>
                </a:solidFill>
              </a:rPr>
              <a:t>vá</a:t>
            </a:r>
            <a:r>
              <a:rPr lang="cs-CZ" dirty="0" err="1" smtClean="0"/>
              <a:t>nok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Dlhá</a:t>
            </a:r>
            <a:r>
              <a:rPr lang="cs-CZ" dirty="0" smtClean="0">
                <a:solidFill>
                  <a:srgbClr val="FF0000"/>
                </a:solidFill>
              </a:rPr>
              <a:t> slabika </a:t>
            </a:r>
            <a:r>
              <a:rPr lang="cs-CZ" dirty="0" smtClean="0"/>
              <a:t>– </a:t>
            </a:r>
            <a:r>
              <a:rPr lang="cs-CZ" b="1" dirty="0" smtClean="0">
                <a:solidFill>
                  <a:srgbClr val="FF0000"/>
                </a:solidFill>
              </a:rPr>
              <a:t>polohou </a:t>
            </a:r>
            <a:r>
              <a:rPr lang="cs-CZ" b="1" dirty="0" err="1" smtClean="0">
                <a:solidFill>
                  <a:srgbClr val="FF0000"/>
                </a:solidFill>
              </a:rPr>
              <a:t>dlhá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(</a:t>
            </a:r>
            <a:r>
              <a:rPr lang="cs-CZ" dirty="0" err="1" smtClean="0"/>
              <a:t>ak</a:t>
            </a:r>
            <a:r>
              <a:rPr lang="cs-CZ" dirty="0" smtClean="0"/>
              <a:t> za </a:t>
            </a:r>
            <a:r>
              <a:rPr lang="cs-CZ" dirty="0" err="1" smtClean="0"/>
              <a:t>ňou</a:t>
            </a:r>
            <a:r>
              <a:rPr lang="cs-CZ" dirty="0" smtClean="0"/>
              <a:t> </a:t>
            </a:r>
            <a:r>
              <a:rPr lang="cs-CZ" dirty="0" err="1" smtClean="0"/>
              <a:t>nasledujú</a:t>
            </a:r>
            <a:r>
              <a:rPr lang="cs-CZ" dirty="0" smtClean="0"/>
              <a:t> aspoň </a:t>
            </a:r>
            <a:r>
              <a:rPr lang="cs-CZ" dirty="0" err="1" smtClean="0"/>
              <a:t>dve</a:t>
            </a:r>
            <a:r>
              <a:rPr lang="cs-CZ" dirty="0" smtClean="0"/>
              <a:t> spoluhlásky - </a:t>
            </a:r>
            <a:r>
              <a:rPr lang="cs-CZ" dirty="0" err="1" smtClean="0">
                <a:solidFill>
                  <a:srgbClr val="FF0000"/>
                </a:solidFill>
              </a:rPr>
              <a:t>ne</a:t>
            </a:r>
            <a:r>
              <a:rPr lang="cs-CZ" b="1" dirty="0" err="1" smtClean="0"/>
              <a:t>žn</a:t>
            </a:r>
            <a:r>
              <a:rPr lang="cs-CZ" dirty="0" err="1" smtClean="0"/>
              <a:t>ý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STOPY:</a:t>
            </a:r>
          </a:p>
          <a:p>
            <a:pPr>
              <a:buNone/>
            </a:pPr>
            <a:r>
              <a:rPr lang="cs-CZ" b="1" dirty="0" smtClean="0"/>
              <a:t>daktyl</a:t>
            </a:r>
            <a:r>
              <a:rPr lang="cs-CZ" dirty="0" smtClean="0"/>
              <a:t>: - U </a:t>
            </a:r>
            <a:r>
              <a:rPr lang="cs-CZ" dirty="0" err="1" smtClean="0"/>
              <a:t>U</a:t>
            </a:r>
            <a:r>
              <a:rPr lang="cs-CZ" dirty="0" smtClean="0"/>
              <a:t> (</a:t>
            </a:r>
            <a:r>
              <a:rPr lang="cs-CZ" dirty="0" err="1" smtClean="0"/>
              <a:t>dlhá</a:t>
            </a:r>
            <a:r>
              <a:rPr lang="cs-CZ" dirty="0" smtClean="0"/>
              <a:t>, </a:t>
            </a:r>
            <a:r>
              <a:rPr lang="cs-CZ" dirty="0" err="1" smtClean="0"/>
              <a:t>krátka</a:t>
            </a:r>
            <a:r>
              <a:rPr lang="cs-CZ" dirty="0" smtClean="0"/>
              <a:t>, </a:t>
            </a:r>
            <a:r>
              <a:rPr lang="cs-CZ" dirty="0" err="1" smtClean="0"/>
              <a:t>krátka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b="1" dirty="0" smtClean="0"/>
              <a:t>trochej</a:t>
            </a:r>
            <a:r>
              <a:rPr lang="cs-CZ" dirty="0" smtClean="0"/>
              <a:t>: - U (</a:t>
            </a:r>
            <a:r>
              <a:rPr lang="cs-CZ" dirty="0" err="1" smtClean="0"/>
              <a:t>dlhá</a:t>
            </a:r>
            <a:r>
              <a:rPr lang="cs-CZ" dirty="0" smtClean="0"/>
              <a:t>, </a:t>
            </a:r>
            <a:r>
              <a:rPr lang="cs-CZ" dirty="0" err="1" smtClean="0"/>
              <a:t>krátka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b="1" dirty="0" smtClean="0"/>
              <a:t>spondej</a:t>
            </a:r>
            <a:r>
              <a:rPr lang="cs-CZ" dirty="0" smtClean="0"/>
              <a:t>: - - (</a:t>
            </a:r>
            <a:r>
              <a:rPr lang="cs-CZ" dirty="0" err="1" smtClean="0"/>
              <a:t>dlhá</a:t>
            </a:r>
            <a:r>
              <a:rPr lang="cs-CZ" dirty="0" smtClean="0"/>
              <a:t>, </a:t>
            </a:r>
            <a:r>
              <a:rPr lang="cs-CZ" dirty="0" err="1" smtClean="0"/>
              <a:t>dlhá</a:t>
            </a:r>
            <a:r>
              <a:rPr lang="cs-CZ" dirty="0" smtClean="0"/>
              <a:t>) – porušuje </a:t>
            </a:r>
            <a:r>
              <a:rPr lang="cs-CZ" dirty="0" err="1" smtClean="0"/>
              <a:t>čo</a:t>
            </a:r>
            <a:r>
              <a:rPr lang="cs-CZ" dirty="0" smtClean="0"/>
              <a:t>?</a:t>
            </a:r>
          </a:p>
          <a:p>
            <a:pPr>
              <a:buNone/>
            </a:pPr>
            <a:r>
              <a:rPr lang="cs-CZ" b="1" dirty="0" smtClean="0"/>
              <a:t>jamb</a:t>
            </a:r>
            <a:r>
              <a:rPr lang="cs-CZ" dirty="0" smtClean="0"/>
              <a:t>: U -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err="1" smtClean="0"/>
              <a:t>hexameter</a:t>
            </a:r>
            <a:r>
              <a:rPr lang="cs-CZ" dirty="0" smtClean="0"/>
              <a:t>: </a:t>
            </a:r>
            <a:r>
              <a:rPr lang="cs-CZ" dirty="0" err="1" smtClean="0"/>
              <a:t>šesťstopový</a:t>
            </a:r>
            <a:r>
              <a:rPr lang="cs-CZ" dirty="0" smtClean="0"/>
              <a:t> </a:t>
            </a:r>
            <a:r>
              <a:rPr lang="cs-CZ" dirty="0" err="1" smtClean="0"/>
              <a:t>daktylo</a:t>
            </a:r>
            <a:r>
              <a:rPr lang="cs-CZ" dirty="0" smtClean="0"/>
              <a:t>-spondejský verš</a:t>
            </a:r>
          </a:p>
          <a:p>
            <a:pPr>
              <a:buNone/>
            </a:pPr>
            <a:r>
              <a:rPr lang="cs-CZ" dirty="0" smtClean="0"/>
              <a:t>(tj. 6 </a:t>
            </a:r>
            <a:r>
              <a:rPr lang="cs-CZ" dirty="0" err="1" smtClean="0"/>
              <a:t>stôp</a:t>
            </a:r>
            <a:r>
              <a:rPr lang="cs-CZ" dirty="0" smtClean="0"/>
              <a:t> </a:t>
            </a:r>
            <a:r>
              <a:rPr lang="cs-CZ" dirty="0" err="1" smtClean="0"/>
              <a:t>vo</a:t>
            </a:r>
            <a:r>
              <a:rPr lang="cs-CZ" dirty="0" smtClean="0"/>
              <a:t> verši, kde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strieda</a:t>
            </a:r>
            <a:r>
              <a:rPr lang="cs-CZ" dirty="0" smtClean="0"/>
              <a:t> daktyl </a:t>
            </a:r>
            <a:r>
              <a:rPr lang="cs-CZ" dirty="0" err="1" smtClean="0"/>
              <a:t>so</a:t>
            </a:r>
            <a:r>
              <a:rPr lang="cs-CZ" dirty="0" smtClean="0"/>
              <a:t> </a:t>
            </a:r>
            <a:r>
              <a:rPr lang="cs-CZ" dirty="0" err="1" smtClean="0"/>
              <a:t>spondejom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b="1" dirty="0" err="1" smtClean="0"/>
              <a:t>pentameter</a:t>
            </a:r>
            <a:r>
              <a:rPr lang="cs-CZ" dirty="0" smtClean="0"/>
              <a:t>: </a:t>
            </a:r>
            <a:r>
              <a:rPr lang="cs-CZ" dirty="0" err="1" smtClean="0"/>
              <a:t>päťstopový</a:t>
            </a:r>
            <a:r>
              <a:rPr lang="cs-CZ" dirty="0" smtClean="0"/>
              <a:t> verš (4 úplné stopy, </a:t>
            </a:r>
            <a:r>
              <a:rPr lang="cs-CZ" dirty="0" err="1" smtClean="0"/>
              <a:t>dve</a:t>
            </a:r>
            <a:r>
              <a:rPr lang="cs-CZ" dirty="0" smtClean="0"/>
              <a:t> </a:t>
            </a:r>
            <a:r>
              <a:rPr lang="cs-CZ" dirty="0" err="1" smtClean="0"/>
              <a:t>polstopy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b="1" dirty="0" smtClean="0"/>
              <a:t>elegické distic</a:t>
            </a:r>
            <a:r>
              <a:rPr lang="cs-CZ" dirty="0" smtClean="0"/>
              <a:t>hon – </a:t>
            </a:r>
            <a:r>
              <a:rPr lang="cs-CZ" dirty="0" err="1" smtClean="0"/>
              <a:t>striedanie</a:t>
            </a:r>
            <a:r>
              <a:rPr lang="cs-CZ" dirty="0" smtClean="0"/>
              <a:t> </a:t>
            </a:r>
            <a:r>
              <a:rPr lang="cs-CZ" dirty="0" err="1" smtClean="0"/>
              <a:t>hexametra</a:t>
            </a:r>
            <a:r>
              <a:rPr lang="cs-CZ" dirty="0" smtClean="0"/>
              <a:t> a </a:t>
            </a:r>
            <a:r>
              <a:rPr lang="cs-CZ" dirty="0" err="1" smtClean="0"/>
              <a:t>pentametra</a:t>
            </a:r>
            <a:endParaRPr lang="cs-CZ" dirty="0" smtClean="0"/>
          </a:p>
          <a:p>
            <a:pPr>
              <a:buNone/>
            </a:pPr>
            <a:endParaRPr lang="cs-CZ" b="1" dirty="0" smtClean="0"/>
          </a:p>
          <a:p>
            <a:pPr algn="ctr">
              <a:buNone/>
            </a:pPr>
            <a:endParaRPr lang="sk-S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0872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err="1" smtClean="0">
                <a:solidFill>
                  <a:srgbClr val="2706EE"/>
                </a:solidFill>
              </a:rPr>
              <a:t>Předzpěv</a:t>
            </a:r>
            <a:r>
              <a:rPr lang="sk-SK" b="1" dirty="0" smtClean="0">
                <a:solidFill>
                  <a:srgbClr val="2706EE"/>
                </a:solidFill>
              </a:rPr>
              <a:t/>
            </a:r>
            <a:br>
              <a:rPr lang="sk-SK" b="1" dirty="0" smtClean="0">
                <a:solidFill>
                  <a:srgbClr val="2706EE"/>
                </a:solidFill>
              </a:rPr>
            </a:br>
            <a:r>
              <a:rPr lang="sk-SK" b="1" dirty="0" smtClean="0">
                <a:solidFill>
                  <a:srgbClr val="2706EE"/>
                </a:solidFill>
              </a:rPr>
              <a:t>kompozičný rozbor</a:t>
            </a:r>
            <a:endParaRPr lang="sk-SK" b="1" dirty="0">
              <a:solidFill>
                <a:srgbClr val="2706EE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19256" cy="542121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sk-SK" b="1" i="1" dirty="0" smtClean="0"/>
          </a:p>
          <a:p>
            <a:pPr>
              <a:buNone/>
            </a:pPr>
            <a:r>
              <a:rPr lang="sk-SK" b="1" i="1" dirty="0" smtClean="0"/>
              <a:t>Aj, </a:t>
            </a:r>
            <a:r>
              <a:rPr lang="sk-SK" b="1" i="1" dirty="0" err="1" smtClean="0"/>
              <a:t>zde</a:t>
            </a:r>
            <a:r>
              <a:rPr lang="sk-SK" b="1" i="1" dirty="0" smtClean="0"/>
              <a:t> leží zem ta </a:t>
            </a:r>
            <a:r>
              <a:rPr lang="sk-SK" b="1" i="1" dirty="0" err="1" smtClean="0"/>
              <a:t>před</a:t>
            </a:r>
            <a:r>
              <a:rPr lang="sk-SK" b="1" i="1" dirty="0" smtClean="0"/>
              <a:t> </a:t>
            </a:r>
            <a:r>
              <a:rPr lang="sk-SK" b="1" i="1" dirty="0" err="1" smtClean="0"/>
              <a:t>okem</a:t>
            </a:r>
            <a:r>
              <a:rPr lang="sk-SK" b="1" i="1" dirty="0" smtClean="0"/>
              <a:t> </a:t>
            </a:r>
            <a:r>
              <a:rPr lang="sk-SK" b="1" i="1" dirty="0" err="1" smtClean="0"/>
              <a:t>mým</a:t>
            </a:r>
            <a:r>
              <a:rPr lang="sk-SK" b="1" i="1" dirty="0" smtClean="0"/>
              <a:t> slzy </a:t>
            </a:r>
            <a:r>
              <a:rPr lang="sk-SK" b="1" i="1" dirty="0" err="1" smtClean="0"/>
              <a:t>ronícím</a:t>
            </a:r>
            <a:r>
              <a:rPr lang="sk-SK" b="1" i="1" dirty="0" smtClean="0"/>
              <a:t>,</a:t>
            </a:r>
            <a:endParaRPr lang="cs-CZ" b="1" dirty="0" smtClean="0"/>
          </a:p>
          <a:p>
            <a:pPr>
              <a:buNone/>
            </a:pPr>
            <a:r>
              <a:rPr lang="sk-SK" b="1" i="1" dirty="0" smtClean="0"/>
              <a:t> -     U  </a:t>
            </a:r>
            <a:r>
              <a:rPr lang="sk-SK" b="1" i="1" dirty="0" err="1" smtClean="0"/>
              <a:t>U</a:t>
            </a:r>
            <a:r>
              <a:rPr lang="sk-SK" b="1" i="1" dirty="0" smtClean="0"/>
              <a:t>/ -   - /   -    U     </a:t>
            </a:r>
            <a:r>
              <a:rPr lang="sk-SK" b="1" i="1" dirty="0" err="1" smtClean="0"/>
              <a:t>U</a:t>
            </a:r>
            <a:r>
              <a:rPr lang="sk-SK" b="1" i="1" dirty="0" smtClean="0"/>
              <a:t>/  -      -  /     -  U  </a:t>
            </a:r>
            <a:r>
              <a:rPr lang="sk-SK" b="1" i="1" dirty="0" err="1" smtClean="0"/>
              <a:t>U</a:t>
            </a:r>
            <a:r>
              <a:rPr lang="sk-SK" b="1" i="1" dirty="0" smtClean="0"/>
              <a:t>/ -  -/</a:t>
            </a:r>
          </a:p>
          <a:p>
            <a:pPr>
              <a:buNone/>
            </a:pPr>
            <a:r>
              <a:rPr lang="sk-SK" i="1" dirty="0" smtClean="0"/>
              <a:t>6 stôp, striedanie daktylu a spondeja, teda hexameter</a:t>
            </a:r>
          </a:p>
          <a:p>
            <a:pPr>
              <a:buNone/>
            </a:pPr>
            <a:r>
              <a:rPr lang="sk-SK" b="1" i="1" dirty="0" err="1" smtClean="0"/>
              <a:t>někdy</a:t>
            </a:r>
            <a:r>
              <a:rPr lang="sk-SK" b="1" i="1" dirty="0" smtClean="0"/>
              <a:t> </a:t>
            </a:r>
            <a:r>
              <a:rPr lang="sk-SK" b="1" i="1" dirty="0" err="1" smtClean="0"/>
              <a:t>kolébka</a:t>
            </a:r>
            <a:r>
              <a:rPr lang="sk-SK" b="1" i="1" dirty="0" smtClean="0"/>
              <a:t>, </a:t>
            </a:r>
            <a:r>
              <a:rPr lang="sk-SK" b="1" i="1" dirty="0" err="1" smtClean="0"/>
              <a:t>nyní</a:t>
            </a:r>
            <a:r>
              <a:rPr lang="sk-SK" b="1" i="1" dirty="0" smtClean="0"/>
              <a:t> národu </a:t>
            </a:r>
            <a:r>
              <a:rPr lang="sk-SK" b="1" i="1" dirty="0" err="1" smtClean="0"/>
              <a:t>mého</a:t>
            </a:r>
            <a:r>
              <a:rPr lang="sk-SK" b="1" i="1" dirty="0" smtClean="0"/>
              <a:t> </a:t>
            </a:r>
            <a:r>
              <a:rPr lang="sk-SK" b="1" i="1" dirty="0" err="1" smtClean="0"/>
              <a:t>rakev</a:t>
            </a:r>
            <a:r>
              <a:rPr lang="sk-SK" b="1" i="1" dirty="0" smtClean="0"/>
              <a:t>.</a:t>
            </a:r>
          </a:p>
          <a:p>
            <a:pPr>
              <a:buNone/>
            </a:pPr>
            <a:r>
              <a:rPr lang="sk-SK" b="1" i="1" dirty="0" smtClean="0"/>
              <a:t> -   U    </a:t>
            </a:r>
            <a:r>
              <a:rPr lang="sk-SK" b="1" i="1" dirty="0" err="1" smtClean="0"/>
              <a:t>U</a:t>
            </a:r>
            <a:r>
              <a:rPr lang="sk-SK" b="1" i="1" dirty="0" smtClean="0"/>
              <a:t>/ -   U   </a:t>
            </a:r>
            <a:r>
              <a:rPr lang="sk-SK" b="1" i="1" dirty="0" err="1" smtClean="0"/>
              <a:t>U</a:t>
            </a:r>
            <a:r>
              <a:rPr lang="sk-SK" b="1" i="1" dirty="0" smtClean="0"/>
              <a:t>/ - () -   U  </a:t>
            </a:r>
            <a:r>
              <a:rPr lang="sk-SK" b="1" i="1" dirty="0" err="1" smtClean="0"/>
              <a:t>U</a:t>
            </a:r>
            <a:r>
              <a:rPr lang="sk-SK" b="1" i="1" dirty="0" smtClean="0"/>
              <a:t>/ -   U  </a:t>
            </a:r>
            <a:r>
              <a:rPr lang="sk-SK" b="1" i="1" dirty="0" err="1" smtClean="0"/>
              <a:t>U</a:t>
            </a:r>
            <a:r>
              <a:rPr lang="sk-SK" b="1" i="1" dirty="0" smtClean="0"/>
              <a:t> ()  -</a:t>
            </a:r>
            <a:endParaRPr lang="cs-CZ" b="1" dirty="0" smtClean="0"/>
          </a:p>
          <a:p>
            <a:pPr>
              <a:buNone/>
            </a:pPr>
            <a:r>
              <a:rPr lang="cs-CZ" i="1" dirty="0" smtClean="0"/>
              <a:t>4 úplné stopy (daktyl), 2 </a:t>
            </a:r>
            <a:r>
              <a:rPr lang="cs-CZ" i="1" dirty="0" err="1" smtClean="0"/>
              <a:t>polstopy</a:t>
            </a:r>
            <a:r>
              <a:rPr lang="cs-CZ" i="1" dirty="0" smtClean="0"/>
              <a:t> ( - () () – </a:t>
            </a:r>
            <a:r>
              <a:rPr lang="cs-CZ" i="1" dirty="0" err="1" smtClean="0"/>
              <a:t>akoby</a:t>
            </a:r>
            <a:r>
              <a:rPr lang="cs-CZ" i="1" dirty="0" smtClean="0"/>
              <a:t> spondej), teda spolu 5stôp, </a:t>
            </a:r>
            <a:r>
              <a:rPr lang="cs-CZ" i="1" dirty="0" err="1" smtClean="0"/>
              <a:t>pentameter</a:t>
            </a:r>
            <a:endParaRPr lang="cs-CZ" i="1" dirty="0" smtClean="0"/>
          </a:p>
          <a:p>
            <a:pPr algn="ctr">
              <a:buNone/>
            </a:pPr>
            <a:endParaRPr lang="cs-CZ" b="1" dirty="0" smtClean="0"/>
          </a:p>
          <a:p>
            <a:pPr algn="ctr">
              <a:buNone/>
            </a:pPr>
            <a:r>
              <a:rPr lang="cs-CZ" b="1" dirty="0" err="1" smtClean="0"/>
              <a:t>spoločne</a:t>
            </a:r>
            <a:r>
              <a:rPr lang="cs-CZ" b="1" dirty="0" smtClean="0"/>
              <a:t> – elegické distichon</a:t>
            </a:r>
          </a:p>
          <a:p>
            <a:pPr algn="ctr">
              <a:buNone/>
            </a:pPr>
            <a:endParaRPr lang="cs-CZ" sz="1400" i="1" dirty="0" smtClean="0"/>
          </a:p>
          <a:p>
            <a:pPr algn="ctr">
              <a:buNone/>
            </a:pPr>
            <a:endParaRPr lang="cs-CZ" sz="1400" i="1" dirty="0" smtClean="0"/>
          </a:p>
          <a:p>
            <a:pPr algn="ctr">
              <a:buNone/>
            </a:pPr>
            <a:endParaRPr lang="sk-S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0872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err="1" smtClean="0">
                <a:solidFill>
                  <a:srgbClr val="2706EE"/>
                </a:solidFill>
              </a:rPr>
              <a:t>Předzpěv</a:t>
            </a:r>
            <a:r>
              <a:rPr lang="sk-SK" b="1" dirty="0" smtClean="0">
                <a:solidFill>
                  <a:srgbClr val="2706EE"/>
                </a:solidFill>
              </a:rPr>
              <a:t/>
            </a:r>
            <a:br>
              <a:rPr lang="sk-SK" b="1" dirty="0" smtClean="0">
                <a:solidFill>
                  <a:srgbClr val="2706EE"/>
                </a:solidFill>
              </a:rPr>
            </a:br>
            <a:r>
              <a:rPr lang="sk-SK" b="1" dirty="0" smtClean="0">
                <a:solidFill>
                  <a:srgbClr val="2706EE"/>
                </a:solidFill>
              </a:rPr>
              <a:t>kompozičný rozbor</a:t>
            </a:r>
            <a:endParaRPr lang="sk-SK" b="1" dirty="0">
              <a:solidFill>
                <a:srgbClr val="2706EE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19256" cy="542121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sk-SK" b="1" i="1" dirty="0" smtClean="0"/>
          </a:p>
          <a:p>
            <a:pPr>
              <a:buNone/>
            </a:pPr>
            <a:r>
              <a:rPr lang="sk-SK" b="1" i="1" dirty="0" err="1" smtClean="0"/>
              <a:t>Stůj</a:t>
            </a:r>
            <a:r>
              <a:rPr lang="sk-SK" b="1" i="1" dirty="0" smtClean="0"/>
              <a:t>, noho! </a:t>
            </a:r>
            <a:r>
              <a:rPr lang="sk-SK" b="1" i="1" dirty="0" err="1" smtClean="0"/>
              <a:t>Posvátná</a:t>
            </a:r>
            <a:r>
              <a:rPr lang="sk-SK" b="1" i="1" dirty="0" smtClean="0"/>
              <a:t> </a:t>
            </a:r>
            <a:r>
              <a:rPr lang="sk-SK" b="1" i="1" dirty="0" err="1" smtClean="0"/>
              <a:t>místa</a:t>
            </a:r>
            <a:r>
              <a:rPr lang="sk-SK" b="1" i="1" dirty="0" smtClean="0"/>
              <a:t> </a:t>
            </a:r>
            <a:r>
              <a:rPr lang="sk-SK" b="1" i="1" dirty="0" err="1" smtClean="0"/>
              <a:t>jsou</a:t>
            </a:r>
            <a:r>
              <a:rPr lang="sk-SK" b="1" i="1" dirty="0" smtClean="0"/>
              <a:t>, </a:t>
            </a:r>
            <a:r>
              <a:rPr lang="sk-SK" b="1" i="1" dirty="0" err="1" smtClean="0"/>
              <a:t>kamkoli</a:t>
            </a:r>
            <a:r>
              <a:rPr lang="sk-SK" b="1" i="1" dirty="0" smtClean="0"/>
              <a:t> </a:t>
            </a:r>
            <a:r>
              <a:rPr lang="sk-SK" b="1" i="1" dirty="0" err="1" smtClean="0"/>
              <a:t>kráčíš</a:t>
            </a:r>
            <a:r>
              <a:rPr lang="sk-SK" b="1" i="1" dirty="0" smtClean="0"/>
              <a:t>,</a:t>
            </a:r>
            <a:endParaRPr lang="cs-CZ" b="1" dirty="0" smtClean="0"/>
          </a:p>
          <a:p>
            <a:pPr>
              <a:buNone/>
            </a:pPr>
            <a:endParaRPr lang="sk-SK" b="1" i="1" dirty="0" smtClean="0"/>
          </a:p>
          <a:p>
            <a:pPr>
              <a:buNone/>
            </a:pPr>
            <a:endParaRPr lang="sk-SK" b="1" i="1" dirty="0" smtClean="0"/>
          </a:p>
          <a:p>
            <a:pPr>
              <a:buNone/>
            </a:pPr>
            <a:r>
              <a:rPr lang="sk-SK" b="1" i="1" dirty="0" smtClean="0"/>
              <a:t>k </a:t>
            </a:r>
            <a:r>
              <a:rPr lang="sk-SK" b="1" i="1" dirty="0" err="1" smtClean="0"/>
              <a:t>obloze</a:t>
            </a:r>
            <a:r>
              <a:rPr lang="sk-SK" b="1" i="1" dirty="0" smtClean="0"/>
              <a:t>, Tatry synu, vznes </a:t>
            </a:r>
            <a:r>
              <a:rPr lang="sk-SK" b="1" i="1" dirty="0" err="1" smtClean="0"/>
              <a:t>se</a:t>
            </a:r>
            <a:r>
              <a:rPr lang="sk-SK" b="1" i="1" dirty="0" smtClean="0"/>
              <a:t>, </a:t>
            </a:r>
            <a:r>
              <a:rPr lang="sk-SK" b="1" i="1" dirty="0" err="1" smtClean="0"/>
              <a:t>vyvýše</a:t>
            </a:r>
            <a:r>
              <a:rPr lang="sk-SK" b="1" i="1" dirty="0" smtClean="0"/>
              <a:t> </a:t>
            </a:r>
            <a:r>
              <a:rPr lang="sk-SK" b="1" i="1" dirty="0" err="1" smtClean="0"/>
              <a:t>pohled</a:t>
            </a:r>
            <a:endParaRPr lang="cs-CZ" b="1" dirty="0" smtClean="0"/>
          </a:p>
          <a:p>
            <a:pPr algn="ctr">
              <a:buNone/>
            </a:pPr>
            <a:endParaRPr lang="sk-SK" b="1" i="1" dirty="0" smtClean="0"/>
          </a:p>
          <a:p>
            <a:pPr algn="ctr">
              <a:buNone/>
            </a:pPr>
            <a:endParaRPr lang="sk-SK" b="1" i="1" dirty="0" smtClean="0"/>
          </a:p>
          <a:p>
            <a:pPr>
              <a:buNone/>
            </a:pPr>
            <a:endParaRPr lang="cs-CZ" b="1" dirty="0" smtClean="0"/>
          </a:p>
          <a:p>
            <a:pPr algn="ctr">
              <a:buNone/>
            </a:pPr>
            <a:endParaRPr lang="cs-CZ" sz="1400" i="1" dirty="0" smtClean="0"/>
          </a:p>
          <a:p>
            <a:pPr algn="ctr">
              <a:buNone/>
            </a:pPr>
            <a:endParaRPr lang="cs-CZ" sz="1400" i="1" dirty="0" smtClean="0"/>
          </a:p>
          <a:p>
            <a:pPr algn="ctr">
              <a:buNone/>
            </a:pPr>
            <a:endParaRPr lang="sk-S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712968" cy="621330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b="1" dirty="0" err="1" smtClean="0">
                <a:solidFill>
                  <a:srgbClr val="FF0000"/>
                </a:solidFill>
              </a:rPr>
              <a:t>Zála</a:t>
            </a:r>
            <a:r>
              <a:rPr lang="cs-CZ" dirty="0" smtClean="0"/>
              <a:t> je </a:t>
            </a:r>
            <a:r>
              <a:rPr lang="cs-CZ" dirty="0" err="1" smtClean="0"/>
              <a:t>básnikovým</a:t>
            </a:r>
            <a:r>
              <a:rPr lang="cs-CZ" dirty="0" smtClean="0"/>
              <a:t> </a:t>
            </a:r>
            <a:r>
              <a:rPr lang="cs-CZ" b="1" dirty="0" err="1" smtClean="0"/>
              <a:t>ľúbostným</a:t>
            </a:r>
            <a:r>
              <a:rPr lang="cs-CZ" b="1" dirty="0" smtClean="0"/>
              <a:t> </a:t>
            </a:r>
            <a:r>
              <a:rPr lang="cs-CZ" b="1" dirty="0" err="1" smtClean="0"/>
              <a:t>denníkom</a:t>
            </a:r>
            <a:r>
              <a:rPr lang="cs-CZ" dirty="0" smtClean="0"/>
              <a:t>. </a:t>
            </a:r>
            <a:r>
              <a:rPr lang="cs-CZ" dirty="0" err="1" smtClean="0"/>
              <a:t>Ospevuje</a:t>
            </a:r>
            <a:r>
              <a:rPr lang="cs-CZ" dirty="0" smtClean="0"/>
              <a:t> </a:t>
            </a:r>
            <a:r>
              <a:rPr lang="cs-CZ" dirty="0" err="1" smtClean="0"/>
              <a:t>svoju</a:t>
            </a:r>
            <a:r>
              <a:rPr lang="cs-CZ" dirty="0" smtClean="0"/>
              <a:t> </a:t>
            </a:r>
            <a:r>
              <a:rPr lang="cs-CZ" dirty="0" err="1" smtClean="0"/>
              <a:t>milú</a:t>
            </a:r>
            <a:r>
              <a:rPr lang="cs-CZ" dirty="0" smtClean="0"/>
              <a:t> Mínu, </a:t>
            </a:r>
            <a:r>
              <a:rPr lang="cs-CZ" dirty="0" err="1" smtClean="0"/>
              <a:t>spomína</a:t>
            </a:r>
            <a:r>
              <a:rPr lang="cs-CZ" dirty="0" smtClean="0"/>
              <a:t> na </a:t>
            </a:r>
            <a:r>
              <a:rPr lang="cs-CZ" dirty="0" err="1" smtClean="0"/>
              <a:t>krásne</a:t>
            </a:r>
            <a:r>
              <a:rPr lang="cs-CZ" dirty="0" smtClean="0"/>
              <a:t> časy v Jene, </a:t>
            </a:r>
            <a:r>
              <a:rPr lang="cs-CZ" dirty="0" err="1" smtClean="0"/>
              <a:t>zamýšľa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nad láskou. V </a:t>
            </a:r>
            <a:r>
              <a:rPr lang="cs-CZ" dirty="0" err="1" smtClean="0"/>
              <a:t>závere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lúči</a:t>
            </a:r>
            <a:r>
              <a:rPr lang="cs-CZ" dirty="0" smtClean="0"/>
              <a:t> s Mínou a </a:t>
            </a:r>
            <a:r>
              <a:rPr lang="cs-CZ" dirty="0" err="1" smtClean="0"/>
              <a:t>sľubuje</a:t>
            </a:r>
            <a:r>
              <a:rPr lang="cs-CZ" dirty="0" smtClean="0"/>
              <a:t> jej </a:t>
            </a:r>
            <a:r>
              <a:rPr lang="cs-CZ" dirty="0" err="1" smtClean="0"/>
              <a:t>vernosť</a:t>
            </a:r>
            <a:r>
              <a:rPr lang="cs-CZ" dirty="0" smtClean="0"/>
              <a:t>. </a:t>
            </a:r>
          </a:p>
          <a:p>
            <a:pPr>
              <a:buNone/>
            </a:pPr>
            <a:r>
              <a:rPr lang="cs-CZ" dirty="0" smtClean="0"/>
              <a:t>Mínu </a:t>
            </a:r>
            <a:r>
              <a:rPr lang="cs-CZ" dirty="0" err="1" smtClean="0"/>
              <a:t>vykresľuje</a:t>
            </a:r>
            <a:r>
              <a:rPr lang="cs-CZ" dirty="0" smtClean="0"/>
              <a:t> </a:t>
            </a:r>
            <a:r>
              <a:rPr lang="cs-CZ" dirty="0" err="1" smtClean="0"/>
              <a:t>ako</a:t>
            </a:r>
            <a:r>
              <a:rPr lang="cs-CZ" dirty="0" smtClean="0"/>
              <a:t> </a:t>
            </a:r>
            <a:r>
              <a:rPr lang="cs-CZ" b="1" dirty="0" err="1" smtClean="0"/>
              <a:t>dcéru</a:t>
            </a:r>
            <a:r>
              <a:rPr lang="cs-CZ" b="1" dirty="0" smtClean="0"/>
              <a:t> matky Slávy </a:t>
            </a:r>
            <a:r>
              <a:rPr lang="cs-CZ" dirty="0" smtClean="0"/>
              <a:t>(</a:t>
            </a:r>
            <a:r>
              <a:rPr lang="cs-CZ" dirty="0" err="1" smtClean="0"/>
              <a:t>stvoril</a:t>
            </a:r>
            <a:r>
              <a:rPr lang="cs-CZ" dirty="0" smtClean="0"/>
              <a:t> </a:t>
            </a:r>
            <a:r>
              <a:rPr lang="cs-CZ" dirty="0" err="1" smtClean="0"/>
              <a:t>ju</a:t>
            </a:r>
            <a:r>
              <a:rPr lang="cs-CZ" dirty="0" smtClean="0"/>
              <a:t> Milek, syn </a:t>
            </a:r>
            <a:r>
              <a:rPr lang="cs-CZ" dirty="0" err="1" smtClean="0"/>
              <a:t>bohyne</a:t>
            </a:r>
            <a:r>
              <a:rPr lang="cs-CZ" dirty="0" smtClean="0"/>
              <a:t> Lady). Láska </a:t>
            </a:r>
            <a:r>
              <a:rPr lang="cs-CZ" dirty="0" err="1" smtClean="0"/>
              <a:t>pomáha</a:t>
            </a:r>
            <a:r>
              <a:rPr lang="cs-CZ" dirty="0" smtClean="0"/>
              <a:t> </a:t>
            </a:r>
            <a:r>
              <a:rPr lang="cs-CZ" dirty="0" err="1" smtClean="0"/>
              <a:t>básnikovi</a:t>
            </a:r>
            <a:r>
              <a:rPr lang="cs-CZ" dirty="0" smtClean="0"/>
              <a:t> </a:t>
            </a:r>
            <a:r>
              <a:rPr lang="cs-CZ" dirty="0" err="1" smtClean="0"/>
              <a:t>lepšie</a:t>
            </a:r>
            <a:r>
              <a:rPr lang="cs-CZ" dirty="0" smtClean="0"/>
              <a:t> </a:t>
            </a:r>
            <a:r>
              <a:rPr lang="cs-CZ" dirty="0" err="1" smtClean="0"/>
              <a:t>pochopiť</a:t>
            </a:r>
            <a:r>
              <a:rPr lang="cs-CZ" dirty="0" smtClean="0"/>
              <a:t> hodnoty vlasti a národa. Láska ho </a:t>
            </a:r>
            <a:r>
              <a:rPr lang="cs-CZ" dirty="0" err="1" smtClean="0"/>
              <a:t>úplne</a:t>
            </a:r>
            <a:r>
              <a:rPr lang="cs-CZ" dirty="0" smtClean="0"/>
              <a:t> </a:t>
            </a:r>
            <a:r>
              <a:rPr lang="cs-CZ" dirty="0" err="1" smtClean="0"/>
              <a:t>zmenila</a:t>
            </a:r>
            <a:r>
              <a:rPr lang="cs-CZ" dirty="0" smtClean="0"/>
              <a:t>; </a:t>
            </a:r>
            <a:r>
              <a:rPr lang="cs-CZ" dirty="0" err="1" smtClean="0"/>
              <a:t>vyjadruje</a:t>
            </a:r>
            <a:r>
              <a:rPr lang="cs-CZ" dirty="0" smtClean="0"/>
              <a:t> </a:t>
            </a:r>
            <a:r>
              <a:rPr lang="cs-CZ" dirty="0" err="1" smtClean="0"/>
              <a:t>svoju</a:t>
            </a:r>
            <a:r>
              <a:rPr lang="cs-CZ" dirty="0" smtClean="0"/>
              <a:t> lásku k </a:t>
            </a:r>
            <a:r>
              <a:rPr lang="cs-CZ" dirty="0" err="1" smtClean="0"/>
              <a:t>Míne</a:t>
            </a:r>
            <a:r>
              <a:rPr lang="cs-CZ" dirty="0" smtClean="0"/>
              <a:t> i k vlasti, </a:t>
            </a:r>
            <a:r>
              <a:rPr lang="cs-CZ" dirty="0" err="1" smtClean="0"/>
              <a:t>hľadá</a:t>
            </a:r>
            <a:r>
              <a:rPr lang="cs-CZ" dirty="0" smtClean="0"/>
              <a:t> rovnováhu </a:t>
            </a:r>
            <a:r>
              <a:rPr lang="cs-CZ" dirty="0" err="1" smtClean="0"/>
              <a:t>medzi</a:t>
            </a:r>
            <a:r>
              <a:rPr lang="cs-CZ" dirty="0" smtClean="0"/>
              <a:t> </a:t>
            </a:r>
            <a:r>
              <a:rPr lang="cs-CZ" dirty="0" err="1" smtClean="0"/>
              <a:t>osobným</a:t>
            </a:r>
            <a:r>
              <a:rPr lang="cs-CZ" dirty="0" smtClean="0"/>
              <a:t> a </a:t>
            </a:r>
            <a:r>
              <a:rPr lang="cs-CZ" dirty="0" err="1" smtClean="0"/>
              <a:t>spoločenským</a:t>
            </a:r>
            <a:r>
              <a:rPr lang="cs-CZ" dirty="0" smtClean="0"/>
              <a:t> ...</a:t>
            </a:r>
          </a:p>
          <a:p>
            <a:pPr>
              <a:buNone/>
            </a:pPr>
            <a:r>
              <a:rPr lang="cs-CZ" dirty="0" smtClean="0"/>
              <a:t>V duchu </a:t>
            </a:r>
            <a:r>
              <a:rPr lang="cs-CZ" dirty="0" err="1" smtClean="0"/>
              <a:t>tohto</a:t>
            </a:r>
            <a:r>
              <a:rPr lang="cs-CZ" dirty="0" smtClean="0"/>
              <a:t> </a:t>
            </a:r>
            <a:r>
              <a:rPr lang="cs-CZ" dirty="0" err="1" smtClean="0"/>
              <a:t>presvedčenia</a:t>
            </a:r>
            <a:r>
              <a:rPr lang="cs-CZ" dirty="0" smtClean="0"/>
              <a:t> </a:t>
            </a:r>
            <a:r>
              <a:rPr lang="cs-CZ" dirty="0" err="1" smtClean="0"/>
              <a:t>odpovedá</a:t>
            </a:r>
            <a:r>
              <a:rPr lang="cs-CZ" dirty="0" smtClean="0"/>
              <a:t> aj </a:t>
            </a:r>
            <a:r>
              <a:rPr lang="cs-CZ" dirty="0" err="1" smtClean="0"/>
              <a:t>svojej</a:t>
            </a:r>
            <a:r>
              <a:rPr lang="cs-CZ" dirty="0" smtClean="0"/>
              <a:t> vlasti, </a:t>
            </a:r>
            <a:r>
              <a:rPr lang="cs-CZ" dirty="0" err="1" smtClean="0"/>
              <a:t>ktorá</a:t>
            </a:r>
            <a:r>
              <a:rPr lang="cs-CZ" dirty="0" smtClean="0"/>
              <a:t> na </a:t>
            </a:r>
            <a:r>
              <a:rPr lang="cs-CZ" dirty="0" err="1" smtClean="0"/>
              <a:t>neho</a:t>
            </a:r>
            <a:r>
              <a:rPr lang="cs-CZ" dirty="0" smtClean="0"/>
              <a:t> </a:t>
            </a:r>
            <a:r>
              <a:rPr lang="cs-CZ" dirty="0" err="1" smtClean="0"/>
              <a:t>nalieha</a:t>
            </a:r>
            <a:r>
              <a:rPr lang="cs-CZ" dirty="0" smtClean="0"/>
              <a:t>, aby </a:t>
            </a:r>
            <a:r>
              <a:rPr lang="cs-CZ" dirty="0" err="1" smtClean="0"/>
              <a:t>sa</a:t>
            </a:r>
            <a:r>
              <a:rPr lang="cs-CZ" dirty="0" smtClean="0"/>
              <a:t> vyznal, koho miluje </a:t>
            </a:r>
            <a:r>
              <a:rPr lang="cs-CZ" dirty="0" err="1" smtClean="0"/>
              <a:t>viac</a:t>
            </a:r>
            <a:r>
              <a:rPr lang="cs-CZ" dirty="0" smtClean="0"/>
              <a:t>, </a:t>
            </a:r>
            <a:r>
              <a:rPr lang="cs-CZ" dirty="0" err="1" smtClean="0"/>
              <a:t>vlasť</a:t>
            </a:r>
            <a:r>
              <a:rPr lang="cs-CZ" dirty="0" smtClean="0"/>
              <a:t> či Mínu.</a:t>
            </a:r>
          </a:p>
          <a:p>
            <a:pPr algn="ctr">
              <a:buNone/>
            </a:pPr>
            <a:r>
              <a:rPr lang="cs-CZ" b="1" i="1" dirty="0" smtClean="0"/>
              <a:t>"Mlčím, </a:t>
            </a:r>
            <a:r>
              <a:rPr lang="cs-CZ" b="1" i="1" dirty="0" err="1" smtClean="0"/>
              <a:t>váham</a:t>
            </a:r>
            <a:r>
              <a:rPr lang="cs-CZ" b="1" i="1" dirty="0" smtClean="0"/>
              <a:t> - v tom do </a:t>
            </a:r>
            <a:r>
              <a:rPr lang="cs-CZ" b="1" i="1" dirty="0" err="1" smtClean="0"/>
              <a:t>hrude</a:t>
            </a:r>
            <a:r>
              <a:rPr lang="cs-CZ" b="1" i="1" dirty="0" smtClean="0"/>
              <a:t> ruku </a:t>
            </a:r>
            <a:r>
              <a:rPr lang="cs-CZ" b="1" i="1" dirty="0" err="1" smtClean="0"/>
              <a:t>vnorím</a:t>
            </a:r>
            <a:r>
              <a:rPr lang="cs-CZ" b="1" i="1" smtClean="0"/>
              <a:t>,  </a:t>
            </a:r>
            <a:endParaRPr lang="cs-CZ" b="1" i="1" dirty="0" smtClean="0"/>
          </a:p>
          <a:p>
            <a:pPr algn="ctr">
              <a:buNone/>
            </a:pPr>
            <a:r>
              <a:rPr lang="cs-CZ" b="1" i="1" dirty="0" smtClean="0"/>
              <a:t>srdce vyrve z </a:t>
            </a:r>
            <a:r>
              <a:rPr lang="cs-CZ" b="1" i="1" dirty="0" err="1" smtClean="0"/>
              <a:t>nej</a:t>
            </a:r>
            <a:r>
              <a:rPr lang="cs-CZ" b="1" i="1" dirty="0" smtClean="0"/>
              <a:t> a rozlomím: </a:t>
            </a:r>
          </a:p>
          <a:p>
            <a:pPr algn="ctr">
              <a:buNone/>
            </a:pPr>
            <a:r>
              <a:rPr lang="cs-CZ" b="1" i="1" dirty="0" smtClean="0"/>
              <a:t>Berte </a:t>
            </a:r>
            <a:r>
              <a:rPr lang="cs-CZ" b="1" i="1" dirty="0" err="1" smtClean="0"/>
              <a:t>vravím</a:t>
            </a:r>
            <a:r>
              <a:rPr lang="cs-CZ" b="1" i="1" dirty="0" smtClean="0"/>
              <a:t>. Vlasti </a:t>
            </a:r>
            <a:r>
              <a:rPr lang="cs-CZ" b="1" i="1" dirty="0" err="1" smtClean="0"/>
              <a:t>pol</a:t>
            </a:r>
            <a:r>
              <a:rPr lang="cs-CZ" b="1" i="1" dirty="0" smtClean="0"/>
              <a:t>, </a:t>
            </a:r>
            <a:r>
              <a:rPr lang="cs-CZ" b="1" i="1" dirty="0" err="1" smtClean="0"/>
              <a:t>pol</a:t>
            </a:r>
            <a:r>
              <a:rPr lang="cs-CZ" b="1" i="1" dirty="0" smtClean="0"/>
              <a:t> tebe, Mína</a:t>
            </a:r>
            <a:r>
              <a:rPr lang="cs-CZ" b="1" dirty="0" smtClean="0"/>
              <a:t>".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Labe, </a:t>
            </a:r>
            <a:r>
              <a:rPr lang="cs-CZ" b="1" dirty="0" err="1" smtClean="0">
                <a:solidFill>
                  <a:srgbClr val="FF0000"/>
                </a:solidFill>
              </a:rPr>
              <a:t>Rén</a:t>
            </a:r>
            <a:r>
              <a:rPr lang="cs-CZ" b="1" dirty="0" smtClean="0">
                <a:solidFill>
                  <a:srgbClr val="FF0000"/>
                </a:solidFill>
              </a:rPr>
              <a:t>, Vltava</a:t>
            </a:r>
            <a:r>
              <a:rPr lang="cs-CZ" dirty="0" smtClean="0"/>
              <a:t> putuje </a:t>
            </a:r>
            <a:r>
              <a:rPr lang="cs-CZ" dirty="0" err="1" smtClean="0"/>
              <a:t>básnik</a:t>
            </a:r>
            <a:r>
              <a:rPr lang="cs-CZ" dirty="0" smtClean="0"/>
              <a:t> v </a:t>
            </a:r>
            <a:r>
              <a:rPr lang="cs-CZ" dirty="0" err="1" smtClean="0"/>
              <a:t>sprievode</a:t>
            </a:r>
            <a:r>
              <a:rPr lang="cs-CZ" dirty="0" smtClean="0"/>
              <a:t> Milka (slovanský </a:t>
            </a:r>
            <a:r>
              <a:rPr lang="cs-CZ" dirty="0" err="1" smtClean="0"/>
              <a:t>boh</a:t>
            </a:r>
            <a:r>
              <a:rPr lang="cs-CZ" dirty="0" smtClean="0"/>
              <a:t> ) po slovanských </a:t>
            </a:r>
            <a:r>
              <a:rPr lang="cs-CZ" dirty="0" err="1" smtClean="0"/>
              <a:t>krajoch</a:t>
            </a:r>
            <a:r>
              <a:rPr lang="cs-CZ" dirty="0" smtClean="0"/>
              <a:t> vyznačených </a:t>
            </a:r>
            <a:r>
              <a:rPr lang="cs-CZ" dirty="0" err="1" smtClean="0"/>
              <a:t>riekami</a:t>
            </a:r>
            <a:r>
              <a:rPr lang="cs-CZ" dirty="0" smtClean="0"/>
              <a:t>, </a:t>
            </a:r>
            <a:r>
              <a:rPr lang="cs-CZ" dirty="0" err="1" smtClean="0"/>
              <a:t>ktoré</a:t>
            </a:r>
            <a:r>
              <a:rPr lang="cs-CZ" dirty="0" smtClean="0"/>
              <a:t> nimi </a:t>
            </a:r>
            <a:r>
              <a:rPr lang="cs-CZ" dirty="0" err="1" smtClean="0"/>
              <a:t>pretekajú</a:t>
            </a:r>
            <a:r>
              <a:rPr lang="cs-CZ" dirty="0" smtClean="0"/>
              <a:t>. Opisuje svoje dojmy z polabských, pobaltských a našich </a:t>
            </a:r>
            <a:r>
              <a:rPr lang="cs-CZ" dirty="0" err="1" smtClean="0"/>
              <a:t>krajín</a:t>
            </a:r>
            <a:r>
              <a:rPr lang="cs-CZ" dirty="0" smtClean="0"/>
              <a:t>, </a:t>
            </a:r>
            <a:r>
              <a:rPr lang="cs-CZ" dirty="0" err="1" smtClean="0"/>
              <a:t>rozvíja</a:t>
            </a:r>
            <a:r>
              <a:rPr lang="cs-CZ" dirty="0" smtClean="0"/>
              <a:t> svoje úvahy. Končí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spev</a:t>
            </a:r>
            <a:r>
              <a:rPr lang="cs-CZ" dirty="0" smtClean="0"/>
              <a:t> o </a:t>
            </a:r>
            <a:r>
              <a:rPr lang="cs-CZ" dirty="0" err="1" smtClean="0"/>
              <a:t>láske</a:t>
            </a:r>
            <a:r>
              <a:rPr lang="cs-CZ" dirty="0" smtClean="0"/>
              <a:t>, do </a:t>
            </a:r>
            <a:r>
              <a:rPr lang="cs-CZ" dirty="0" err="1" smtClean="0"/>
              <a:t>popredia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dostáva</a:t>
            </a:r>
            <a:r>
              <a:rPr lang="cs-CZ" dirty="0" smtClean="0"/>
              <a:t> Slovanstvo. </a:t>
            </a:r>
            <a:r>
              <a:rPr lang="cs-CZ" dirty="0" err="1" smtClean="0"/>
              <a:t>Básnik</a:t>
            </a:r>
            <a:r>
              <a:rPr lang="cs-CZ" dirty="0" smtClean="0"/>
              <a:t> </a:t>
            </a:r>
            <a:r>
              <a:rPr lang="cs-CZ" dirty="0" err="1" smtClean="0"/>
              <a:t>podáva</a:t>
            </a:r>
            <a:r>
              <a:rPr lang="cs-CZ" dirty="0" smtClean="0"/>
              <a:t> </a:t>
            </a:r>
            <a:r>
              <a:rPr lang="cs-CZ" b="1" dirty="0" smtClean="0"/>
              <a:t>obraz </a:t>
            </a:r>
            <a:r>
              <a:rPr lang="cs-CZ" b="1" dirty="0" err="1" smtClean="0"/>
              <a:t>národného</a:t>
            </a:r>
            <a:r>
              <a:rPr lang="cs-CZ" b="1" dirty="0" smtClean="0"/>
              <a:t> </a:t>
            </a:r>
            <a:r>
              <a:rPr lang="cs-CZ" b="1" dirty="0" err="1" smtClean="0"/>
              <a:t>utrpenia</a:t>
            </a:r>
            <a:r>
              <a:rPr lang="cs-CZ" dirty="0" smtClean="0"/>
              <a:t>, </a:t>
            </a:r>
            <a:r>
              <a:rPr lang="cs-CZ" dirty="0" err="1" smtClean="0"/>
              <a:t>preplieta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s </a:t>
            </a:r>
            <a:r>
              <a:rPr lang="cs-CZ" dirty="0" err="1" smtClean="0"/>
              <a:t>osobným</a:t>
            </a:r>
            <a:r>
              <a:rPr lang="cs-CZ" dirty="0" smtClean="0"/>
              <a:t> </a:t>
            </a:r>
            <a:r>
              <a:rPr lang="cs-CZ" dirty="0" err="1" smtClean="0"/>
              <a:t>smútkom</a:t>
            </a:r>
            <a:r>
              <a:rPr lang="cs-CZ" dirty="0" smtClean="0"/>
              <a:t>. Východisko z </a:t>
            </a:r>
            <a:r>
              <a:rPr lang="cs-CZ" dirty="0" err="1" smtClean="0"/>
              <a:t>neho</a:t>
            </a:r>
            <a:r>
              <a:rPr lang="cs-CZ" dirty="0" smtClean="0"/>
              <a:t> vidí v pracovitosti a činorodosti. </a:t>
            </a:r>
            <a:r>
              <a:rPr lang="cs-CZ" dirty="0" err="1" smtClean="0"/>
              <a:t>Túži</a:t>
            </a:r>
            <a:r>
              <a:rPr lang="cs-CZ" dirty="0" smtClean="0"/>
              <a:t> po </a:t>
            </a:r>
            <a:r>
              <a:rPr lang="cs-CZ" dirty="0" err="1" smtClean="0"/>
              <a:t>zjednotení</a:t>
            </a:r>
            <a:r>
              <a:rPr lang="cs-CZ" dirty="0" smtClean="0"/>
              <a:t> </a:t>
            </a:r>
            <a:r>
              <a:rPr lang="cs-CZ" dirty="0" err="1" smtClean="0"/>
              <a:t>Slovanov</a:t>
            </a:r>
            <a:r>
              <a:rPr lang="cs-CZ" dirty="0" smtClean="0"/>
              <a:t>, </a:t>
            </a:r>
            <a:r>
              <a:rPr lang="cs-CZ" dirty="0" err="1" smtClean="0"/>
              <a:t>rozvíja</a:t>
            </a:r>
            <a:r>
              <a:rPr lang="cs-CZ" dirty="0" smtClean="0"/>
              <a:t> </a:t>
            </a:r>
            <a:r>
              <a:rPr lang="cs-CZ" b="1" dirty="0" err="1" smtClean="0"/>
              <a:t>myšlienku</a:t>
            </a:r>
            <a:r>
              <a:rPr lang="cs-CZ" b="1" dirty="0" smtClean="0"/>
              <a:t> </a:t>
            </a:r>
            <a:r>
              <a:rPr lang="cs-CZ" b="1" dirty="0" err="1" smtClean="0"/>
              <a:t>slovanskej</a:t>
            </a:r>
            <a:r>
              <a:rPr lang="cs-CZ" b="1" dirty="0" smtClean="0"/>
              <a:t> </a:t>
            </a:r>
            <a:r>
              <a:rPr lang="cs-CZ" b="1" dirty="0" err="1" smtClean="0"/>
              <a:t>vzájomnosti</a:t>
            </a:r>
            <a:r>
              <a:rPr lang="cs-CZ" dirty="0" smtClean="0"/>
              <a:t>. </a:t>
            </a:r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363272" cy="606928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Dunaj</a:t>
            </a:r>
            <a:r>
              <a:rPr lang="cs-CZ" dirty="0" smtClean="0"/>
              <a:t> </a:t>
            </a:r>
            <a:r>
              <a:rPr lang="cs-CZ" dirty="0" err="1" smtClean="0"/>
              <a:t>prichádza</a:t>
            </a:r>
            <a:r>
              <a:rPr lang="cs-CZ" dirty="0" smtClean="0"/>
              <a:t> </a:t>
            </a:r>
            <a:r>
              <a:rPr lang="cs-CZ" dirty="0" err="1" smtClean="0"/>
              <a:t>básnik</a:t>
            </a:r>
            <a:r>
              <a:rPr lang="cs-CZ" dirty="0" smtClean="0"/>
              <a:t> na </a:t>
            </a:r>
            <a:r>
              <a:rPr lang="cs-CZ" b="1" dirty="0" smtClean="0"/>
              <a:t>Slovensko</a:t>
            </a:r>
            <a:r>
              <a:rPr lang="cs-CZ" dirty="0" smtClean="0"/>
              <a:t>. Pokračuje </a:t>
            </a:r>
            <a:r>
              <a:rPr lang="cs-CZ" dirty="0" err="1" smtClean="0"/>
              <a:t>vo</a:t>
            </a:r>
            <a:r>
              <a:rPr lang="cs-CZ" dirty="0" smtClean="0"/>
              <a:t> vyobrazovaní </a:t>
            </a:r>
            <a:r>
              <a:rPr lang="cs-CZ" dirty="0" err="1" smtClean="0"/>
              <a:t>neutešenej</a:t>
            </a:r>
            <a:r>
              <a:rPr lang="cs-CZ" dirty="0" smtClean="0"/>
              <a:t> </a:t>
            </a:r>
            <a:r>
              <a:rPr lang="cs-CZ" dirty="0" err="1" smtClean="0"/>
              <a:t>prítomnosti</a:t>
            </a:r>
            <a:r>
              <a:rPr lang="cs-CZ" dirty="0" smtClean="0"/>
              <a:t> a </a:t>
            </a:r>
            <a:r>
              <a:rPr lang="cs-CZ" dirty="0" err="1" smtClean="0"/>
              <a:t>načrtáva</a:t>
            </a:r>
            <a:r>
              <a:rPr lang="cs-CZ" dirty="0" smtClean="0"/>
              <a:t> </a:t>
            </a:r>
            <a:r>
              <a:rPr lang="cs-CZ" b="1" dirty="0" err="1" smtClean="0"/>
              <a:t>slávnu</a:t>
            </a:r>
            <a:r>
              <a:rPr lang="cs-CZ" b="1" dirty="0" smtClean="0"/>
              <a:t> </a:t>
            </a:r>
            <a:r>
              <a:rPr lang="cs-CZ" b="1" dirty="0" err="1" smtClean="0"/>
              <a:t>budúcnosť</a:t>
            </a:r>
            <a:r>
              <a:rPr lang="cs-CZ" b="1" dirty="0" smtClean="0"/>
              <a:t> </a:t>
            </a:r>
            <a:r>
              <a:rPr lang="cs-CZ" b="1" dirty="0" err="1" smtClean="0"/>
              <a:t>Slovanov</a:t>
            </a:r>
            <a:r>
              <a:rPr lang="cs-CZ" dirty="0" smtClean="0"/>
              <a:t>. </a:t>
            </a:r>
            <a:r>
              <a:rPr lang="cs-CZ" dirty="0" err="1" smtClean="0"/>
              <a:t>Zmieruje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s </a:t>
            </a:r>
            <a:r>
              <a:rPr lang="cs-CZ" dirty="0" err="1" smtClean="0"/>
              <a:t>rozchodom</a:t>
            </a:r>
            <a:r>
              <a:rPr lang="cs-CZ" dirty="0" smtClean="0"/>
              <a:t> s Mínou, </a:t>
            </a:r>
            <a:r>
              <a:rPr lang="cs-CZ" dirty="0" err="1" smtClean="0"/>
              <a:t>túži</a:t>
            </a:r>
            <a:r>
              <a:rPr lang="cs-CZ" dirty="0" smtClean="0"/>
              <a:t> </a:t>
            </a:r>
            <a:r>
              <a:rPr lang="cs-CZ" dirty="0" err="1" smtClean="0"/>
              <a:t>stretnúť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s </a:t>
            </a:r>
            <a:r>
              <a:rPr lang="cs-CZ" dirty="0" err="1" smtClean="0"/>
              <a:t>ňou</a:t>
            </a:r>
            <a:r>
              <a:rPr lang="cs-CZ" dirty="0" smtClean="0"/>
              <a:t> </a:t>
            </a:r>
            <a:r>
              <a:rPr lang="cs-CZ" dirty="0" err="1" smtClean="0"/>
              <a:t>vo</a:t>
            </a:r>
            <a:r>
              <a:rPr lang="cs-CZ" dirty="0" smtClean="0"/>
              <a:t> </a:t>
            </a:r>
            <a:r>
              <a:rPr lang="cs-CZ" dirty="0" err="1" smtClean="0"/>
              <a:t>večnosti</a:t>
            </a:r>
            <a:r>
              <a:rPr lang="cs-CZ" dirty="0" smtClean="0"/>
              <a:t> - Mína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mení</a:t>
            </a:r>
            <a:r>
              <a:rPr lang="cs-CZ" dirty="0" smtClean="0"/>
              <a:t> na vílu, </a:t>
            </a:r>
            <a:r>
              <a:rPr lang="cs-CZ" dirty="0" err="1" smtClean="0"/>
              <a:t>láka</a:t>
            </a:r>
            <a:r>
              <a:rPr lang="cs-CZ" dirty="0" smtClean="0"/>
              <a:t> ho do </a:t>
            </a:r>
            <a:r>
              <a:rPr lang="cs-CZ" dirty="0" err="1" smtClean="0"/>
              <a:t>záhrobia</a:t>
            </a:r>
            <a:r>
              <a:rPr lang="cs-CZ" dirty="0" smtClean="0"/>
              <a:t> a on </a:t>
            </a:r>
            <a:r>
              <a:rPr lang="cs-CZ" dirty="0" err="1" smtClean="0"/>
              <a:t>ju</a:t>
            </a:r>
            <a:r>
              <a:rPr lang="cs-CZ" dirty="0" smtClean="0"/>
              <a:t> </a:t>
            </a:r>
            <a:r>
              <a:rPr lang="cs-CZ" dirty="0" err="1" smtClean="0"/>
              <a:t>nasleduje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err="1" smtClean="0">
                <a:solidFill>
                  <a:srgbClr val="FF0000"/>
                </a:solidFill>
              </a:rPr>
              <a:t>Léthe</a:t>
            </a:r>
            <a:r>
              <a:rPr lang="cs-CZ" dirty="0" smtClean="0"/>
              <a:t> (</a:t>
            </a:r>
            <a:r>
              <a:rPr lang="cs-CZ" dirty="0" err="1" smtClean="0"/>
              <a:t>Léthe</a:t>
            </a:r>
            <a:r>
              <a:rPr lang="cs-CZ" dirty="0" smtClean="0"/>
              <a:t> v </a:t>
            </a:r>
            <a:r>
              <a:rPr lang="cs-CZ" dirty="0" err="1" smtClean="0"/>
              <a:t>gréckej</a:t>
            </a:r>
            <a:r>
              <a:rPr lang="cs-CZ" dirty="0" smtClean="0"/>
              <a:t> </a:t>
            </a:r>
            <a:r>
              <a:rPr lang="cs-CZ" dirty="0" err="1" smtClean="0"/>
              <a:t>mytológii</a:t>
            </a:r>
            <a:r>
              <a:rPr lang="cs-CZ" dirty="0" smtClean="0"/>
              <a:t> </a:t>
            </a:r>
            <a:r>
              <a:rPr lang="cs-CZ" dirty="0" err="1" smtClean="0"/>
              <a:t>rieka</a:t>
            </a:r>
            <a:r>
              <a:rPr lang="cs-CZ" dirty="0" smtClean="0"/>
              <a:t> </a:t>
            </a:r>
            <a:r>
              <a:rPr lang="cs-CZ" dirty="0" err="1" smtClean="0"/>
              <a:t>zabudnutia</a:t>
            </a:r>
            <a:r>
              <a:rPr lang="cs-CZ" dirty="0" smtClean="0"/>
              <a:t> v </a:t>
            </a:r>
            <a:r>
              <a:rPr lang="cs-CZ" dirty="0" err="1" smtClean="0"/>
              <a:t>podsvetí</a:t>
            </a:r>
            <a:r>
              <a:rPr lang="cs-CZ" dirty="0" smtClean="0"/>
              <a:t>; </a:t>
            </a:r>
            <a:r>
              <a:rPr lang="cs-CZ" dirty="0" err="1" smtClean="0"/>
              <a:t>názov</a:t>
            </a:r>
            <a:r>
              <a:rPr lang="cs-CZ" dirty="0" smtClean="0"/>
              <a:t> si zvolil </a:t>
            </a:r>
            <a:r>
              <a:rPr lang="cs-CZ" b="1" dirty="0" err="1" smtClean="0"/>
              <a:t>podľa</a:t>
            </a:r>
            <a:r>
              <a:rPr lang="cs-CZ" b="1" dirty="0" smtClean="0"/>
              <a:t> </a:t>
            </a:r>
            <a:r>
              <a:rPr lang="cs-CZ" b="1" dirty="0" err="1" smtClean="0"/>
              <a:t>Danteho</a:t>
            </a:r>
            <a:r>
              <a:rPr lang="cs-CZ" b="1" dirty="0" smtClean="0"/>
              <a:t> </a:t>
            </a:r>
            <a:r>
              <a:rPr lang="cs-CZ" b="1" dirty="0" err="1" smtClean="0"/>
              <a:t>Božskej</a:t>
            </a:r>
            <a:r>
              <a:rPr lang="cs-CZ" b="1" dirty="0" smtClean="0"/>
              <a:t> </a:t>
            </a:r>
            <a:r>
              <a:rPr lang="cs-CZ" b="1" dirty="0" err="1" smtClean="0"/>
              <a:t>komédie</a:t>
            </a:r>
            <a:r>
              <a:rPr lang="cs-CZ" dirty="0" smtClean="0"/>
              <a:t>) </a:t>
            </a:r>
            <a:r>
              <a:rPr lang="cs-CZ" dirty="0" err="1" smtClean="0"/>
              <a:t>predstavuje</a:t>
            </a:r>
            <a:r>
              <a:rPr lang="cs-CZ" dirty="0" smtClean="0"/>
              <a:t> u </a:t>
            </a:r>
            <a:r>
              <a:rPr lang="cs-CZ" dirty="0" err="1" smtClean="0"/>
              <a:t>Kollára</a:t>
            </a:r>
            <a:r>
              <a:rPr lang="cs-CZ" dirty="0" smtClean="0"/>
              <a:t> </a:t>
            </a:r>
            <a:r>
              <a:rPr lang="cs-CZ" b="1" dirty="0" smtClean="0"/>
              <a:t>slovanské nebo</a:t>
            </a:r>
            <a:r>
              <a:rPr lang="cs-CZ" dirty="0" smtClean="0"/>
              <a:t>. V </a:t>
            </a:r>
            <a:r>
              <a:rPr lang="cs-CZ" dirty="0" err="1" smtClean="0"/>
              <a:t>ňom</a:t>
            </a:r>
            <a:r>
              <a:rPr lang="cs-CZ" dirty="0" smtClean="0"/>
              <a:t> putuje </a:t>
            </a:r>
            <a:r>
              <a:rPr lang="cs-CZ" dirty="0" err="1" smtClean="0"/>
              <a:t>básnik</a:t>
            </a:r>
            <a:r>
              <a:rPr lang="cs-CZ" dirty="0" smtClean="0"/>
              <a:t> s Mínou. </a:t>
            </a:r>
            <a:r>
              <a:rPr lang="cs-CZ" dirty="0" err="1" smtClean="0"/>
              <a:t>Kollár</a:t>
            </a:r>
            <a:r>
              <a:rPr lang="cs-CZ" dirty="0" smtClean="0"/>
              <a:t> v tomto </a:t>
            </a:r>
            <a:r>
              <a:rPr lang="cs-CZ" dirty="0" err="1" smtClean="0"/>
              <a:t>speve</a:t>
            </a:r>
            <a:r>
              <a:rPr lang="cs-CZ" dirty="0" smtClean="0"/>
              <a:t> oslavuje </a:t>
            </a:r>
            <a:r>
              <a:rPr lang="cs-CZ" dirty="0" err="1" smtClean="0"/>
              <a:t>predstaviteľov</a:t>
            </a:r>
            <a:r>
              <a:rPr lang="cs-CZ" dirty="0" smtClean="0"/>
              <a:t> Slovanstva, </a:t>
            </a:r>
            <a:r>
              <a:rPr lang="cs-CZ" dirty="0" err="1" smtClean="0"/>
              <a:t>ktorí</a:t>
            </a:r>
            <a:r>
              <a:rPr lang="cs-CZ" dirty="0" smtClean="0"/>
              <a:t> vykonali </a:t>
            </a:r>
            <a:r>
              <a:rPr lang="cs-CZ" dirty="0" err="1" smtClean="0"/>
              <a:t>veľký</a:t>
            </a:r>
            <a:r>
              <a:rPr lang="cs-CZ" dirty="0" smtClean="0"/>
              <a:t> čin v </a:t>
            </a:r>
            <a:r>
              <a:rPr lang="cs-CZ" dirty="0" err="1" smtClean="0"/>
              <a:t>prospech</a:t>
            </a:r>
            <a:r>
              <a:rPr lang="cs-CZ" dirty="0" smtClean="0"/>
              <a:t> národa. </a:t>
            </a:r>
            <a:r>
              <a:rPr lang="cs-CZ" dirty="0" err="1" smtClean="0"/>
              <a:t>Ľúbostný</a:t>
            </a:r>
            <a:r>
              <a:rPr lang="cs-CZ" dirty="0" smtClean="0"/>
              <a:t> cit ustupuje </a:t>
            </a:r>
            <a:r>
              <a:rPr lang="cs-CZ" dirty="0" err="1" smtClean="0"/>
              <a:t>básnikovým</a:t>
            </a:r>
            <a:r>
              <a:rPr lang="cs-CZ" dirty="0" smtClean="0"/>
              <a:t> rozumovým úvahám.</a:t>
            </a:r>
            <a:br>
              <a:rPr lang="cs-CZ" dirty="0" smtClean="0"/>
            </a:br>
            <a:endParaRPr lang="cs-CZ" dirty="0" smtClean="0"/>
          </a:p>
          <a:p>
            <a:pPr>
              <a:buNone/>
            </a:pPr>
            <a:r>
              <a:rPr lang="cs-CZ" b="1" dirty="0" err="1" smtClean="0">
                <a:solidFill>
                  <a:srgbClr val="FF0000"/>
                </a:solidFill>
              </a:rPr>
              <a:t>Acheron</a:t>
            </a:r>
            <a:r>
              <a:rPr lang="cs-CZ" dirty="0" smtClean="0"/>
              <a:t> (</a:t>
            </a:r>
            <a:r>
              <a:rPr lang="cs-CZ" dirty="0" err="1" smtClean="0"/>
              <a:t>podľa</a:t>
            </a:r>
            <a:r>
              <a:rPr lang="cs-CZ" dirty="0" smtClean="0"/>
              <a:t> </a:t>
            </a:r>
            <a:r>
              <a:rPr lang="cs-CZ" dirty="0" err="1" smtClean="0"/>
              <a:t>gréckej</a:t>
            </a:r>
            <a:r>
              <a:rPr lang="cs-CZ" dirty="0" smtClean="0"/>
              <a:t> </a:t>
            </a:r>
            <a:r>
              <a:rPr lang="cs-CZ" dirty="0" err="1" smtClean="0"/>
              <a:t>mytológie</a:t>
            </a:r>
            <a:r>
              <a:rPr lang="cs-CZ" dirty="0" smtClean="0"/>
              <a:t> </a:t>
            </a:r>
            <a:r>
              <a:rPr lang="cs-CZ" dirty="0" err="1" smtClean="0"/>
              <a:t>rieka</a:t>
            </a:r>
            <a:r>
              <a:rPr lang="cs-CZ" dirty="0" smtClean="0"/>
              <a:t> v </a:t>
            </a:r>
            <a:r>
              <a:rPr lang="cs-CZ" dirty="0" err="1" smtClean="0"/>
              <a:t>podsvetí</a:t>
            </a:r>
            <a:r>
              <a:rPr lang="cs-CZ" dirty="0" smtClean="0"/>
              <a:t>) znázorňuje </a:t>
            </a:r>
            <a:r>
              <a:rPr lang="cs-CZ" b="1" dirty="0" smtClean="0"/>
              <a:t>slovanské peklo</a:t>
            </a:r>
            <a:r>
              <a:rPr lang="cs-CZ" dirty="0" smtClean="0"/>
              <a:t>. Sem </a:t>
            </a:r>
            <a:r>
              <a:rPr lang="cs-CZ" dirty="0" err="1" smtClean="0"/>
              <a:t>umiestnil</a:t>
            </a:r>
            <a:r>
              <a:rPr lang="cs-CZ" dirty="0" smtClean="0"/>
              <a:t> </a:t>
            </a:r>
            <a:r>
              <a:rPr lang="cs-CZ" dirty="0" err="1" smtClean="0"/>
              <a:t>básnik</a:t>
            </a:r>
            <a:r>
              <a:rPr lang="cs-CZ" dirty="0" smtClean="0"/>
              <a:t> </a:t>
            </a:r>
            <a:r>
              <a:rPr lang="cs-CZ" dirty="0" err="1" smtClean="0"/>
              <a:t>nepriateľov</a:t>
            </a:r>
            <a:r>
              <a:rPr lang="cs-CZ" dirty="0" smtClean="0"/>
              <a:t> Slovanstva a </a:t>
            </a:r>
            <a:r>
              <a:rPr lang="cs-CZ" dirty="0" err="1" smtClean="0"/>
              <a:t>odrodilcov</a:t>
            </a:r>
            <a:r>
              <a:rPr lang="cs-CZ" dirty="0" smtClean="0"/>
              <a:t> ( </a:t>
            </a:r>
            <a:r>
              <a:rPr lang="cs-CZ" dirty="0" err="1" smtClean="0"/>
              <a:t>napr</a:t>
            </a:r>
            <a:r>
              <a:rPr lang="cs-CZ" dirty="0" smtClean="0"/>
              <a:t>. </a:t>
            </a:r>
            <a:r>
              <a:rPr lang="cs-CZ" dirty="0" err="1" smtClean="0"/>
              <a:t>jezuitov</a:t>
            </a:r>
            <a:r>
              <a:rPr lang="cs-CZ" dirty="0" smtClean="0"/>
              <a:t>, Napoleona za </a:t>
            </a:r>
            <a:r>
              <a:rPr lang="cs-CZ" dirty="0" err="1" smtClean="0"/>
              <a:t>prepadnutie</a:t>
            </a:r>
            <a:r>
              <a:rPr lang="cs-CZ" dirty="0" smtClean="0"/>
              <a:t> Ruska…)</a:t>
            </a:r>
          </a:p>
          <a:p>
            <a:endParaRPr lang="sk-SK" dirty="0"/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sz="3600"/>
              <a:t>Ján Hollý</a:t>
            </a:r>
            <a:br>
              <a:rPr lang="sk-SK" sz="3600"/>
            </a:br>
            <a:r>
              <a:rPr lang="sk-SK" sz="1200"/>
              <a:t>(1785 – 1849)</a:t>
            </a:r>
            <a:endParaRPr lang="en-US" sz="120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sk-SK" sz="2400" dirty="0"/>
          </a:p>
          <a:p>
            <a:pPr>
              <a:lnSpc>
                <a:spcPct val="80000"/>
              </a:lnSpc>
            </a:pPr>
            <a:r>
              <a:rPr lang="sk-SK" sz="2400" dirty="0" smtClean="0"/>
              <a:t>narodil sa v </a:t>
            </a:r>
            <a:r>
              <a:rPr lang="sk-SK" sz="2400" b="1" dirty="0" err="1" smtClean="0"/>
              <a:t>Borskom</a:t>
            </a:r>
            <a:r>
              <a:rPr lang="sk-SK" sz="2400" b="1" dirty="0" smtClean="0"/>
              <a:t> Svätom Mikuláši</a:t>
            </a:r>
          </a:p>
          <a:p>
            <a:pPr>
              <a:lnSpc>
                <a:spcPct val="80000"/>
              </a:lnSpc>
            </a:pPr>
            <a:r>
              <a:rPr lang="sk-SK" dirty="0" smtClean="0"/>
              <a:t>vyštudoval </a:t>
            </a:r>
            <a:r>
              <a:rPr lang="sk-SK" b="1" dirty="0" smtClean="0"/>
              <a:t>teológiu</a:t>
            </a:r>
            <a:r>
              <a:rPr lang="sk-SK" dirty="0" smtClean="0"/>
              <a:t> v Trnave – </a:t>
            </a:r>
            <a:r>
              <a:rPr lang="sk-SK" b="1" dirty="0" smtClean="0"/>
              <a:t>katolícky kňaz</a:t>
            </a:r>
            <a:r>
              <a:rPr lang="sk-SK" dirty="0" smtClean="0"/>
              <a:t>: </a:t>
            </a:r>
            <a:r>
              <a:rPr lang="sk-SK" b="1" dirty="0" smtClean="0"/>
              <a:t>v Maduniciach </a:t>
            </a:r>
            <a:r>
              <a:rPr lang="sk-SK" dirty="0" smtClean="0"/>
              <a:t>(najradšej písaval v prírode, v háji pod storočným dubom) – fara mu však zhorela, utrpel ťažké popáleniny a takmer oslepol</a:t>
            </a:r>
          </a:p>
          <a:p>
            <a:pPr>
              <a:lnSpc>
                <a:spcPct val="80000"/>
              </a:lnSpc>
            </a:pPr>
            <a:r>
              <a:rPr lang="sk-SK" dirty="0" smtClean="0"/>
              <a:t>nakoniec sa uchýlil na </a:t>
            </a:r>
            <a:r>
              <a:rPr lang="sk-SK" b="1" dirty="0" smtClean="0"/>
              <a:t>Dobrú Vodu </a:t>
            </a:r>
            <a:r>
              <a:rPr lang="sk-SK" dirty="0" smtClean="0"/>
              <a:t>– tu ho navštevovali i štúrovci (Kráľ, Dobšinský, </a:t>
            </a:r>
            <a:r>
              <a:rPr lang="sk-SK" dirty="0" err="1" smtClean="0"/>
              <a:t>Hurban</a:t>
            </a:r>
            <a:r>
              <a:rPr lang="sk-SK" dirty="0" smtClean="0"/>
              <a:t>, </a:t>
            </a:r>
            <a:r>
              <a:rPr lang="sk-SK" dirty="0" err="1" smtClean="0"/>
              <a:t>Hodža</a:t>
            </a:r>
            <a:r>
              <a:rPr lang="sk-SK" dirty="0" smtClean="0"/>
              <a:t>, Štúr)</a:t>
            </a:r>
          </a:p>
          <a:p>
            <a:pPr>
              <a:lnSpc>
                <a:spcPct val="80000"/>
              </a:lnSpc>
            </a:pPr>
            <a:r>
              <a:rPr lang="sk-SK" dirty="0" smtClean="0"/>
              <a:t>bol rečou i duchom </a:t>
            </a:r>
            <a:r>
              <a:rPr lang="sk-SK" b="1" dirty="0" smtClean="0"/>
              <a:t>bernolákovec</a:t>
            </a:r>
          </a:p>
          <a:p>
            <a:pPr>
              <a:lnSpc>
                <a:spcPct val="80000"/>
              </a:lnSpc>
            </a:pPr>
            <a:r>
              <a:rPr lang="sk-SK" dirty="0" smtClean="0"/>
              <a:t>on stvoril z bernolákovčiny </a:t>
            </a:r>
            <a:r>
              <a:rPr lang="sk-SK" b="1" dirty="0" smtClean="0"/>
              <a:t>básnický jazyk </a:t>
            </a:r>
            <a:r>
              <a:rPr lang="sk-SK" dirty="0" smtClean="0"/>
              <a:t>a obohatil slovenskú literatúru o nové druhy a formy (epos, elégia, óda, pieseň)</a:t>
            </a:r>
          </a:p>
          <a:p>
            <a:pPr>
              <a:lnSpc>
                <a:spcPct val="80000"/>
              </a:lnSpc>
            </a:pPr>
            <a:r>
              <a:rPr lang="sk-SK" dirty="0" smtClean="0"/>
              <a:t>jeho dielom </a:t>
            </a:r>
            <a:r>
              <a:rPr lang="sk-SK" b="1" dirty="0" smtClean="0"/>
              <a:t>vrcholí klasicizmus </a:t>
            </a:r>
            <a:r>
              <a:rPr lang="sk-SK" dirty="0" smtClean="0"/>
              <a:t>na Slovensku</a:t>
            </a:r>
          </a:p>
        </p:txBody>
      </p:sp>
      <p:pic>
        <p:nvPicPr>
          <p:cNvPr id="102406" name="Picture 6" descr="holl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60648"/>
            <a:ext cx="1295400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91264" cy="6264696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sk-SK" dirty="0" smtClean="0"/>
              <a:t>Začal prekladmi antickej poézie do bernolákovčiny (</a:t>
            </a:r>
            <a:r>
              <a:rPr lang="sk-SK" dirty="0" err="1" smtClean="0"/>
              <a:t>Vergilia</a:t>
            </a:r>
            <a:r>
              <a:rPr lang="sk-SK" dirty="0" smtClean="0"/>
              <a:t>, </a:t>
            </a:r>
            <a:r>
              <a:rPr lang="sk-SK" dirty="0" err="1" smtClean="0"/>
              <a:t>Ovidia</a:t>
            </a:r>
            <a:r>
              <a:rPr lang="sk-SK" dirty="0" smtClean="0"/>
              <a:t>, </a:t>
            </a:r>
            <a:r>
              <a:rPr lang="sk-SK" dirty="0" err="1" smtClean="0"/>
              <a:t>Horatia</a:t>
            </a:r>
            <a:r>
              <a:rPr lang="sk-SK" dirty="0" smtClean="0"/>
              <a:t>). </a:t>
            </a:r>
          </a:p>
          <a:p>
            <a:pPr>
              <a:lnSpc>
                <a:spcPct val="80000"/>
              </a:lnSpc>
              <a:buNone/>
            </a:pPr>
            <a:r>
              <a:rPr lang="sk-SK" dirty="0" smtClean="0"/>
              <a:t>Neskôr píše tzv. </a:t>
            </a:r>
            <a:r>
              <a:rPr lang="sk-SK" dirty="0" err="1" smtClean="0"/>
              <a:t>víťazské</a:t>
            </a:r>
            <a:r>
              <a:rPr lang="sk-SK" dirty="0" smtClean="0"/>
              <a:t> básne, </a:t>
            </a:r>
            <a:r>
              <a:rPr lang="sk-SK" b="1" dirty="0" smtClean="0"/>
              <a:t>eposy</a:t>
            </a:r>
            <a:r>
              <a:rPr lang="sk-SK" dirty="0" smtClean="0"/>
              <a:t> (zo slovenskej histórie):</a:t>
            </a:r>
          </a:p>
          <a:p>
            <a:pPr>
              <a:lnSpc>
                <a:spcPct val="80000"/>
              </a:lnSpc>
            </a:pPr>
            <a:r>
              <a:rPr lang="sk-SK" dirty="0" err="1" smtClean="0">
                <a:solidFill>
                  <a:srgbClr val="FF0000"/>
                </a:solidFill>
              </a:rPr>
              <a:t>Svatopluk</a:t>
            </a:r>
            <a:r>
              <a:rPr lang="sk-SK" dirty="0" smtClean="0">
                <a:solidFill>
                  <a:srgbClr val="FF0000"/>
                </a:solidFill>
              </a:rPr>
              <a:t> (1833)</a:t>
            </a:r>
          </a:p>
          <a:p>
            <a:pPr>
              <a:lnSpc>
                <a:spcPct val="80000"/>
              </a:lnSpc>
            </a:pPr>
            <a:r>
              <a:rPr lang="sk-SK" dirty="0" err="1" smtClean="0">
                <a:solidFill>
                  <a:srgbClr val="FF0000"/>
                </a:solidFill>
              </a:rPr>
              <a:t>Cirillo-Metodiada</a:t>
            </a:r>
            <a:r>
              <a:rPr lang="sk-SK" dirty="0" smtClean="0">
                <a:solidFill>
                  <a:srgbClr val="FF0000"/>
                </a:solidFill>
              </a:rPr>
              <a:t> (1835)</a:t>
            </a:r>
          </a:p>
          <a:p>
            <a:pPr>
              <a:lnSpc>
                <a:spcPct val="80000"/>
              </a:lnSpc>
            </a:pPr>
            <a:r>
              <a:rPr lang="sk-SK" dirty="0" smtClean="0">
                <a:solidFill>
                  <a:srgbClr val="FF0000"/>
                </a:solidFill>
              </a:rPr>
              <a:t>Sláv (1839) – vybájený epos z čias dávnoveku Slovanov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sk-SK" dirty="0" smtClean="0"/>
              <a:t>Ospevoval v nich slávnu minulosť Slovanov, vyzdvihoval cenu slobody, lásky k vlasti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sk-SK" dirty="0" smtClean="0"/>
          </a:p>
          <a:p>
            <a:pPr>
              <a:lnSpc>
                <a:spcPct val="80000"/>
              </a:lnSpc>
              <a:buNone/>
            </a:pPr>
            <a:r>
              <a:rPr lang="sk-SK" dirty="0" smtClean="0"/>
              <a:t>Okrem eposov píše aj kratšie epické básne a žalospevy , v ktorých poukazuje na biedu slovenského národného života: </a:t>
            </a:r>
            <a:r>
              <a:rPr lang="sk-SK" i="1" dirty="0" err="1" smtClean="0"/>
              <a:t>Naříkání</a:t>
            </a:r>
            <a:r>
              <a:rPr lang="sk-SK" i="1" dirty="0" smtClean="0"/>
              <a:t> Rastislava, Plač </a:t>
            </a:r>
            <a:r>
              <a:rPr lang="sk-SK" i="1" dirty="0" err="1" smtClean="0"/>
              <a:t>Matki</a:t>
            </a:r>
            <a:r>
              <a:rPr lang="sk-SK" i="1" dirty="0" smtClean="0"/>
              <a:t> Slávi nad </a:t>
            </a:r>
            <a:r>
              <a:rPr lang="sk-SK" i="1" dirty="0" err="1" smtClean="0"/>
              <a:t>sinami</a:t>
            </a:r>
            <a:r>
              <a:rPr lang="sk-SK" i="1" dirty="0" smtClean="0"/>
              <a:t> </a:t>
            </a:r>
            <a:r>
              <a:rPr lang="sk-SK" i="1" dirty="0" err="1" smtClean="0"/>
              <a:t>Savtoplukovími</a:t>
            </a:r>
            <a:r>
              <a:rPr lang="sk-SK" i="1" dirty="0" smtClean="0"/>
              <a:t>, Plač </a:t>
            </a:r>
            <a:r>
              <a:rPr lang="sk-SK" i="1" dirty="0" err="1" smtClean="0"/>
              <a:t>Matki</a:t>
            </a:r>
            <a:r>
              <a:rPr lang="sk-SK" i="1" dirty="0" smtClean="0"/>
              <a:t> Slávi nad </a:t>
            </a:r>
            <a:r>
              <a:rPr lang="sk-SK" i="1" dirty="0" err="1" smtClean="0"/>
              <a:t>odroďilími</a:t>
            </a:r>
            <a:r>
              <a:rPr lang="sk-SK" i="1" dirty="0" smtClean="0"/>
              <a:t> </a:t>
            </a:r>
            <a:r>
              <a:rPr lang="sk-SK" i="1" dirty="0" err="1" smtClean="0"/>
              <a:t>sinami</a:t>
            </a:r>
            <a:r>
              <a:rPr lang="sk-SK" i="1" dirty="0" smtClean="0"/>
              <a:t>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sk-SK" b="1" dirty="0" smtClean="0"/>
              <a:t>idylickú pastiersku poéziu </a:t>
            </a:r>
            <a:r>
              <a:rPr lang="sk-SK" dirty="0" smtClean="0"/>
              <a:t>– </a:t>
            </a:r>
            <a:r>
              <a:rPr lang="sk-SK" dirty="0" smtClean="0">
                <a:solidFill>
                  <a:srgbClr val="FF0000"/>
                </a:solidFill>
              </a:rPr>
              <a:t>Selanky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sk-SK" i="1" dirty="0" smtClean="0"/>
              <a:t>Selanky (z rus. slova </a:t>
            </a:r>
            <a:r>
              <a:rPr lang="sk-SK" i="1" dirty="0" err="1" smtClean="0"/>
              <a:t>selo</a:t>
            </a:r>
            <a:r>
              <a:rPr lang="sk-SK" i="1" dirty="0" smtClean="0"/>
              <a:t> = dedina)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sk-SK" i="1" dirty="0" smtClean="0"/>
              <a:t>Obsahujú 21 básní, v ktorých ospevuje slovenskú prírodu, dedinský život a zvyky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sk-SK" i="1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SVATOPLUK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k-SK" b="1" dirty="0" smtClean="0"/>
              <a:t>Prvé umelecké spracovanie časti slovenských dejín</a:t>
            </a:r>
            <a:r>
              <a:rPr lang="sk-SK" dirty="0" smtClean="0"/>
              <a:t>.</a:t>
            </a:r>
          </a:p>
          <a:p>
            <a:pPr>
              <a:buNone/>
            </a:pPr>
            <a:r>
              <a:rPr lang="sk-SK" b="1" dirty="0" smtClean="0"/>
              <a:t>Vzor kompozície</a:t>
            </a:r>
            <a:r>
              <a:rPr lang="sk-SK" dirty="0" smtClean="0"/>
              <a:t>: Homérove a Vergíliove eposy</a:t>
            </a:r>
          </a:p>
          <a:p>
            <a:pPr>
              <a:buFontTx/>
              <a:buChar char="-"/>
            </a:pPr>
            <a:r>
              <a:rPr lang="sk-SK" dirty="0" smtClean="0"/>
              <a:t>využíva </a:t>
            </a:r>
            <a:r>
              <a:rPr lang="sk-SK" dirty="0" smtClean="0">
                <a:solidFill>
                  <a:srgbClr val="FF0000"/>
                </a:solidFill>
              </a:rPr>
              <a:t>časomieru</a:t>
            </a:r>
            <a:r>
              <a:rPr lang="sk-SK" dirty="0" smtClean="0"/>
              <a:t> (</a:t>
            </a:r>
            <a:r>
              <a:rPr lang="sk-SK" dirty="0" smtClean="0">
                <a:solidFill>
                  <a:srgbClr val="FF0000"/>
                </a:solidFill>
              </a:rPr>
              <a:t>hexameter</a:t>
            </a:r>
            <a:r>
              <a:rPr lang="sk-SK" dirty="0" smtClean="0"/>
              <a:t>), hromadné výjavy bitiek, veštby, sny, zásahy bohov, rozvité prirovnania</a:t>
            </a:r>
          </a:p>
          <a:p>
            <a:pPr>
              <a:buFontTx/>
              <a:buChar char="-"/>
            </a:pPr>
            <a:r>
              <a:rPr lang="sk-SK" dirty="0" smtClean="0"/>
              <a:t>Rovnako dodržiava aj základné kompozičné postupy eposu:</a:t>
            </a:r>
          </a:p>
          <a:p>
            <a:pPr>
              <a:buNone/>
            </a:pPr>
            <a:r>
              <a:rPr lang="sk-SK" dirty="0" smtClean="0"/>
              <a:t>Epos má 12 spevov </a:t>
            </a:r>
          </a:p>
          <a:p>
            <a:pPr>
              <a:buNone/>
            </a:pPr>
            <a:r>
              <a:rPr lang="sk-SK" dirty="0" smtClean="0"/>
              <a:t>Propozíciu</a:t>
            </a:r>
          </a:p>
          <a:p>
            <a:pPr>
              <a:buNone/>
            </a:pPr>
            <a:r>
              <a:rPr lang="sk-SK" dirty="0" smtClean="0"/>
              <a:t>Invokáciu</a:t>
            </a:r>
          </a:p>
          <a:p>
            <a:pPr>
              <a:buNone/>
            </a:pPr>
            <a:r>
              <a:rPr lang="sk-SK" dirty="0" smtClean="0"/>
              <a:t>Začiatok </a:t>
            </a:r>
            <a:r>
              <a:rPr lang="sk-SK" i="1" dirty="0" smtClean="0"/>
              <a:t>in </a:t>
            </a:r>
            <a:r>
              <a:rPr lang="sk-SK" i="1" dirty="0" err="1" smtClean="0"/>
              <a:t>medias</a:t>
            </a:r>
            <a:r>
              <a:rPr lang="sk-SK" i="1" dirty="0" smtClean="0"/>
              <a:t> </a:t>
            </a:r>
            <a:r>
              <a:rPr lang="sk-SK" i="1" dirty="0" err="1" smtClean="0"/>
              <a:t>res</a:t>
            </a:r>
            <a:endParaRPr lang="sk-SK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Propozícia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435280" cy="5061176"/>
          </a:xfrm>
        </p:spPr>
        <p:txBody>
          <a:bodyPr/>
          <a:lstStyle/>
          <a:p>
            <a:pPr>
              <a:buNone/>
            </a:pPr>
            <a:r>
              <a:rPr lang="cs-CZ" b="1" i="1" dirty="0" err="1" smtClean="0"/>
              <a:t>Spívám</a:t>
            </a:r>
            <a:r>
              <a:rPr lang="cs-CZ" b="1" i="1" dirty="0" smtClean="0"/>
              <a:t>, jak </a:t>
            </a:r>
            <a:r>
              <a:rPr lang="cs-CZ" b="1" i="1" dirty="0" err="1" smtClean="0"/>
              <a:t>hroznú</a:t>
            </a:r>
            <a:r>
              <a:rPr lang="cs-CZ" b="1" i="1" dirty="0" smtClean="0"/>
              <a:t> Svatopluk na </a:t>
            </a:r>
            <a:r>
              <a:rPr lang="cs-CZ" b="1" i="1" dirty="0" err="1" smtClean="0"/>
              <a:t>Karolmana</a:t>
            </a:r>
            <a:r>
              <a:rPr lang="cs-CZ" b="1" i="1" dirty="0" smtClean="0"/>
              <a:t> </a:t>
            </a:r>
            <a:r>
              <a:rPr lang="cs-CZ" b="1" i="1" dirty="0" err="1" smtClean="0"/>
              <a:t>védel</a:t>
            </a:r>
            <a:r>
              <a:rPr lang="cs-CZ" b="1" i="1" dirty="0" smtClean="0"/>
              <a:t> </a:t>
            </a:r>
          </a:p>
          <a:p>
            <a:pPr>
              <a:buNone/>
            </a:pPr>
            <a:r>
              <a:rPr lang="cs-CZ" b="1" i="1" dirty="0" smtClean="0"/>
              <a:t>  </a:t>
            </a:r>
            <a:r>
              <a:rPr lang="sk-SK" b="1" dirty="0" smtClean="0"/>
              <a:t>–     –     /  –     –   /  –   U   </a:t>
            </a:r>
            <a:r>
              <a:rPr lang="sk-SK" b="1" dirty="0" err="1" smtClean="0"/>
              <a:t>U</a:t>
            </a:r>
            <a:r>
              <a:rPr lang="sk-SK" b="1" dirty="0" smtClean="0"/>
              <a:t> / –     U   </a:t>
            </a:r>
            <a:r>
              <a:rPr lang="sk-SK" b="1" dirty="0" err="1" smtClean="0"/>
              <a:t>U</a:t>
            </a:r>
            <a:r>
              <a:rPr lang="sk-SK" b="1" dirty="0" smtClean="0"/>
              <a:t> / –   U   </a:t>
            </a:r>
            <a:r>
              <a:rPr lang="sk-SK" b="1" dirty="0" err="1" smtClean="0"/>
              <a:t>U</a:t>
            </a:r>
            <a:r>
              <a:rPr lang="sk-SK" b="1" dirty="0" smtClean="0"/>
              <a:t>  / – –</a:t>
            </a:r>
          </a:p>
          <a:p>
            <a:pPr>
              <a:buNone/>
            </a:pPr>
            <a:r>
              <a:rPr lang="cs-CZ" dirty="0" smtClean="0"/>
              <a:t>6 </a:t>
            </a:r>
            <a:r>
              <a:rPr lang="cs-CZ" dirty="0" err="1" smtClean="0"/>
              <a:t>stôp</a:t>
            </a:r>
            <a:r>
              <a:rPr lang="cs-CZ" dirty="0" smtClean="0"/>
              <a:t> – </a:t>
            </a:r>
            <a:r>
              <a:rPr lang="cs-CZ" dirty="0" err="1" smtClean="0"/>
              <a:t>daktylo</a:t>
            </a:r>
            <a:r>
              <a:rPr lang="cs-CZ" dirty="0" smtClean="0"/>
              <a:t>-spondejských - </a:t>
            </a:r>
            <a:r>
              <a:rPr lang="cs-CZ" dirty="0" err="1" smtClean="0"/>
              <a:t>hexameter</a:t>
            </a:r>
            <a:endParaRPr lang="cs-CZ" dirty="0" smtClean="0"/>
          </a:p>
          <a:p>
            <a:pPr>
              <a:buNone/>
            </a:pPr>
            <a:r>
              <a:rPr lang="cs-CZ" b="1" i="1" dirty="0" smtClean="0"/>
              <a:t>vojnu, i jak </a:t>
            </a:r>
            <a:r>
              <a:rPr lang="cs-CZ" b="1" i="1" dirty="0" err="1" smtClean="0"/>
              <a:t>víťaz</a:t>
            </a:r>
            <a:r>
              <a:rPr lang="cs-CZ" b="1" i="1" dirty="0" smtClean="0"/>
              <a:t>, </a:t>
            </a:r>
            <a:r>
              <a:rPr lang="cs-CZ" b="1" i="1" dirty="0" err="1" smtClean="0"/>
              <a:t>seba</a:t>
            </a:r>
            <a:r>
              <a:rPr lang="cs-CZ" b="1" i="1" dirty="0" smtClean="0"/>
              <a:t> aj </a:t>
            </a:r>
            <a:r>
              <a:rPr lang="cs-CZ" b="1" i="1" dirty="0" err="1" smtClean="0"/>
              <a:t>svój</a:t>
            </a:r>
            <a:r>
              <a:rPr lang="cs-CZ" b="1" i="1" dirty="0" smtClean="0"/>
              <a:t> od jeho vlády 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b="1" dirty="0" smtClean="0"/>
              <a:t>-    U  </a:t>
            </a:r>
            <a:r>
              <a:rPr lang="cs-CZ" b="1" dirty="0" err="1" smtClean="0"/>
              <a:t>U</a:t>
            </a:r>
            <a:r>
              <a:rPr lang="cs-CZ" b="1" dirty="0" smtClean="0"/>
              <a:t>/  -     -/   -    </a:t>
            </a:r>
            <a:r>
              <a:rPr lang="cs-CZ" b="1" dirty="0" err="1" smtClean="0"/>
              <a:t>U</a:t>
            </a:r>
            <a:r>
              <a:rPr lang="cs-CZ" b="1" dirty="0" smtClean="0"/>
              <a:t> </a:t>
            </a:r>
            <a:r>
              <a:rPr lang="cs-CZ" b="1" dirty="0" err="1" smtClean="0"/>
              <a:t>U</a:t>
            </a:r>
            <a:r>
              <a:rPr lang="cs-CZ" b="1" dirty="0" smtClean="0"/>
              <a:t>/  -     -   /  -  </a:t>
            </a:r>
            <a:r>
              <a:rPr lang="cs-CZ" b="1" dirty="0" err="1" smtClean="0"/>
              <a:t>U</a:t>
            </a:r>
            <a:r>
              <a:rPr lang="cs-CZ" b="1" dirty="0" smtClean="0"/>
              <a:t> </a:t>
            </a:r>
            <a:r>
              <a:rPr lang="cs-CZ" b="1" dirty="0" err="1" smtClean="0"/>
              <a:t>U</a:t>
            </a:r>
            <a:r>
              <a:rPr lang="cs-CZ" b="1" dirty="0" smtClean="0"/>
              <a:t>/ -   </a:t>
            </a:r>
            <a:r>
              <a:rPr lang="cs-CZ" b="1" dirty="0" err="1" smtClean="0"/>
              <a:t>U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6 </a:t>
            </a:r>
            <a:r>
              <a:rPr lang="cs-CZ" dirty="0" err="1" smtClean="0"/>
              <a:t>stôp</a:t>
            </a:r>
            <a:r>
              <a:rPr lang="cs-CZ" dirty="0" smtClean="0"/>
              <a:t> – daktyl, spondej, trochej - </a:t>
            </a:r>
            <a:r>
              <a:rPr lang="cs-CZ" dirty="0" err="1" smtClean="0"/>
              <a:t>hexamater</a:t>
            </a:r>
            <a:endParaRPr lang="cs-CZ" dirty="0" smtClean="0"/>
          </a:p>
          <a:p>
            <a:pPr>
              <a:buNone/>
            </a:pPr>
            <a:r>
              <a:rPr lang="cs-CZ" b="1" i="1" dirty="0" smtClean="0"/>
              <a:t>osvobodiv národ, </a:t>
            </a:r>
            <a:r>
              <a:rPr lang="cs-CZ" b="1" i="1" dirty="0" err="1" smtClean="0"/>
              <a:t>nepodlehlý</a:t>
            </a:r>
            <a:r>
              <a:rPr lang="cs-CZ" b="1" i="1" dirty="0" smtClean="0"/>
              <a:t> stal </a:t>
            </a:r>
            <a:r>
              <a:rPr lang="cs-CZ" b="1" i="1" dirty="0" err="1" smtClean="0"/>
              <a:t>sa</a:t>
            </a:r>
            <a:r>
              <a:rPr lang="cs-CZ" b="1" i="1" dirty="0" smtClean="0"/>
              <a:t> panovník </a:t>
            </a:r>
            <a:br>
              <a:rPr lang="cs-CZ" b="1" i="1" dirty="0" smtClean="0"/>
            </a:br>
            <a:endParaRPr lang="cs-CZ" b="1" i="1" dirty="0" smtClean="0"/>
          </a:p>
          <a:p>
            <a:pPr>
              <a:buNone/>
            </a:pPr>
            <a:r>
              <a:rPr lang="cs-CZ" b="1" i="1" dirty="0" smtClean="0"/>
              <a:t>a zmužilých </a:t>
            </a:r>
            <a:r>
              <a:rPr lang="cs-CZ" b="1" i="1" dirty="0" err="1" smtClean="0"/>
              <a:t>veľké</a:t>
            </a:r>
            <a:r>
              <a:rPr lang="cs-CZ" b="1" i="1" dirty="0" smtClean="0"/>
              <a:t> založil </a:t>
            </a:r>
            <a:r>
              <a:rPr lang="cs-CZ" b="1" i="1" dirty="0" err="1" smtClean="0"/>
              <a:t>královstvo</a:t>
            </a:r>
            <a:r>
              <a:rPr lang="cs-CZ" b="1" i="1" dirty="0" smtClean="0"/>
              <a:t> </a:t>
            </a:r>
            <a:r>
              <a:rPr lang="cs-CZ" b="1" i="1" dirty="0" err="1" smtClean="0"/>
              <a:t>Slovákov</a:t>
            </a:r>
            <a:r>
              <a:rPr lang="cs-CZ" b="1" i="1" dirty="0" smtClean="0"/>
              <a:t>.</a:t>
            </a:r>
            <a:endParaRPr lang="sk-SK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k-SK" b="1" u="sng" dirty="0" smtClean="0">
                <a:solidFill>
                  <a:srgbClr val="FF0000"/>
                </a:solidFill>
              </a:rPr>
              <a:t>2. fáza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– </a:t>
            </a:r>
            <a:r>
              <a:rPr lang="sk-SK" b="1" dirty="0" smtClean="0"/>
              <a:t>M. </a:t>
            </a:r>
            <a:r>
              <a:rPr lang="sk-SK" b="1" dirty="0" err="1" smtClean="0"/>
              <a:t>Hamuljak</a:t>
            </a:r>
            <a:r>
              <a:rPr lang="sk-SK" dirty="0" smtClean="0"/>
              <a:t> zakladá </a:t>
            </a:r>
            <a:r>
              <a:rPr lang="sk-SK" b="1" dirty="0" smtClean="0">
                <a:solidFill>
                  <a:srgbClr val="2706EE"/>
                </a:solidFill>
              </a:rPr>
              <a:t>Spolok milovníkov reči a literatúry SLOVENSKEJ</a:t>
            </a:r>
            <a:r>
              <a:rPr lang="sk-SK" dirty="0" smtClean="0"/>
              <a:t> (1834)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 b="1" dirty="0" smtClean="0"/>
              <a:t>diferenciácia snáh </a:t>
            </a:r>
            <a:r>
              <a:rPr lang="sk-SK" dirty="0" smtClean="0"/>
              <a:t>– </a:t>
            </a:r>
            <a:r>
              <a:rPr lang="sk-SK" dirty="0" smtClean="0">
                <a:solidFill>
                  <a:srgbClr val="FF0000"/>
                </a:solidFill>
              </a:rPr>
              <a:t>za slovenčinu </a:t>
            </a:r>
            <a:r>
              <a:rPr lang="sk-SK" dirty="0" smtClean="0"/>
              <a:t>(v tom čase bernolákovskú) - Hollý a </a:t>
            </a:r>
            <a:r>
              <a:rPr lang="sk-SK" dirty="0" err="1" smtClean="0"/>
              <a:t>Hamuljak</a:t>
            </a:r>
            <a:r>
              <a:rPr lang="sk-SK" dirty="0" smtClean="0"/>
              <a:t> </a:t>
            </a:r>
            <a:r>
              <a:rPr lang="sk-SK" dirty="0" err="1" smtClean="0"/>
              <a:t>a</a:t>
            </a:r>
            <a:r>
              <a:rPr lang="sk-SK" dirty="0" smtClean="0"/>
              <a:t> za </a:t>
            </a:r>
            <a:r>
              <a:rPr lang="sk-SK" dirty="0" smtClean="0">
                <a:solidFill>
                  <a:srgbClr val="FF0000"/>
                </a:solidFill>
              </a:rPr>
              <a:t>biblickú češtinu </a:t>
            </a:r>
            <a:r>
              <a:rPr lang="sk-SK" dirty="0" smtClean="0"/>
              <a:t>aj pre Slovákov  - Šafárik, Kollár (vďaka nim dvom vznikajú diela o Slovanoch a slovanstve, zjednocujúce snahy). </a:t>
            </a:r>
          </a:p>
          <a:p>
            <a:pPr>
              <a:lnSpc>
                <a:spcPct val="80000"/>
              </a:lnSpc>
            </a:pPr>
            <a:r>
              <a:rPr lang="sk-SK" b="1" u="sng" dirty="0" smtClean="0">
                <a:solidFill>
                  <a:srgbClr val="FF0000"/>
                </a:solidFill>
              </a:rPr>
              <a:t>3. fáza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národného obrodenia pokračuje </a:t>
            </a:r>
            <a:r>
              <a:rPr lang="sk-SK" b="1" dirty="0" smtClean="0"/>
              <a:t>v období romantizmu </a:t>
            </a:r>
            <a:r>
              <a:rPr lang="sk-SK" dirty="0" smtClean="0"/>
              <a:t>nástupom štúrovskej generácie.</a:t>
            </a:r>
            <a:endParaRPr lang="en-US" dirty="0" smtClean="0"/>
          </a:p>
          <a:p>
            <a:endParaRPr lang="sk-S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724942"/>
          </a:xfrm>
        </p:spPr>
        <p:txBody>
          <a:bodyPr/>
          <a:lstStyle/>
          <a:p>
            <a:r>
              <a:rPr lang="sk-SK" dirty="0" smtClean="0"/>
              <a:t>INVOKÁCIA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0" y="1412776"/>
            <a:ext cx="9144000" cy="5061176"/>
          </a:xfrm>
        </p:spPr>
        <p:txBody>
          <a:bodyPr/>
          <a:lstStyle/>
          <a:p>
            <a:pPr algn="ctr">
              <a:buNone/>
            </a:pPr>
            <a:r>
              <a:rPr lang="cs-CZ" b="1" i="1" dirty="0" err="1" smtClean="0"/>
              <a:t>Umko</a:t>
            </a:r>
            <a:r>
              <a:rPr lang="cs-CZ" b="1" i="1" dirty="0" smtClean="0"/>
              <a:t> milá, </a:t>
            </a:r>
            <a:r>
              <a:rPr lang="cs-CZ" b="1" i="1" dirty="0" err="1" smtClean="0"/>
              <a:t>jestľiž</a:t>
            </a:r>
            <a:r>
              <a:rPr lang="cs-CZ" b="1" i="1" dirty="0" smtClean="0"/>
              <a:t> </a:t>
            </a:r>
            <a:r>
              <a:rPr lang="cs-CZ" b="1" i="1" dirty="0" err="1" smtClean="0"/>
              <a:t>mňe</a:t>
            </a:r>
            <a:r>
              <a:rPr lang="cs-CZ" b="1" i="1" dirty="0" smtClean="0"/>
              <a:t> si v mích </a:t>
            </a:r>
            <a:r>
              <a:rPr lang="cs-CZ" b="1" i="1" dirty="0" err="1" smtClean="0"/>
              <a:t>kedi</a:t>
            </a:r>
            <a:r>
              <a:rPr lang="cs-CZ" b="1" i="1" dirty="0" smtClean="0"/>
              <a:t> </a:t>
            </a:r>
            <a:r>
              <a:rPr lang="cs-CZ" b="1" i="1" dirty="0" err="1" smtClean="0"/>
              <a:t>prispela</a:t>
            </a:r>
            <a:r>
              <a:rPr lang="cs-CZ" b="1" i="1" dirty="0" smtClean="0"/>
              <a:t> </a:t>
            </a:r>
            <a:r>
              <a:rPr lang="cs-CZ" b="1" i="1" dirty="0" err="1" smtClean="0"/>
              <a:t>pesňách</a:t>
            </a:r>
            <a:r>
              <a:rPr lang="cs-CZ" b="1" i="1" dirty="0" smtClean="0"/>
              <a:t>,</a:t>
            </a:r>
          </a:p>
          <a:p>
            <a:pPr algn="ctr">
              <a:buNone/>
            </a:pPr>
            <a:r>
              <a:rPr lang="cs-CZ" b="1" i="1" dirty="0" smtClean="0"/>
              <a:t>Včil </a:t>
            </a:r>
            <a:r>
              <a:rPr lang="cs-CZ" b="1" i="1" dirty="0" err="1" smtClean="0"/>
              <a:t>najvác</a:t>
            </a:r>
            <a:r>
              <a:rPr lang="cs-CZ" b="1" i="1" dirty="0" smtClean="0"/>
              <a:t> </a:t>
            </a:r>
            <a:r>
              <a:rPr lang="cs-CZ" b="1" i="1" dirty="0" err="1" smtClean="0"/>
              <a:t>prispej</a:t>
            </a:r>
            <a:r>
              <a:rPr lang="cs-CZ" b="1" i="1" dirty="0" smtClean="0"/>
              <a:t> na pomoc; </a:t>
            </a:r>
            <a:r>
              <a:rPr lang="cs-CZ" b="1" i="1" dirty="0" err="1" smtClean="0"/>
              <a:t>ťebe</a:t>
            </a:r>
            <a:r>
              <a:rPr lang="cs-CZ" b="1" i="1" dirty="0" smtClean="0"/>
              <a:t> </a:t>
            </a:r>
            <a:r>
              <a:rPr lang="cs-CZ" b="1" i="1" dirty="0" err="1" smtClean="0"/>
              <a:t>všecki</a:t>
            </a:r>
            <a:r>
              <a:rPr lang="cs-CZ" b="1" i="1" dirty="0" smtClean="0"/>
              <a:t> ti </a:t>
            </a:r>
            <a:r>
              <a:rPr lang="cs-CZ" b="1" i="1" dirty="0" err="1" smtClean="0"/>
              <a:t>dobre</a:t>
            </a:r>
            <a:r>
              <a:rPr lang="cs-CZ" b="1" i="1" dirty="0" smtClean="0"/>
              <a:t/>
            </a:r>
            <a:br>
              <a:rPr lang="cs-CZ" b="1" i="1" dirty="0" smtClean="0"/>
            </a:br>
            <a:r>
              <a:rPr lang="cs-CZ" b="1" dirty="0" smtClean="0"/>
              <a:t>…</a:t>
            </a:r>
          </a:p>
          <a:p>
            <a:pPr algn="ctr">
              <a:buNone/>
            </a:pPr>
            <a:r>
              <a:rPr lang="cs-CZ" b="1" i="1" dirty="0" err="1" smtClean="0"/>
              <a:t>Tehdi</a:t>
            </a:r>
            <a:r>
              <a:rPr lang="cs-CZ" b="1" i="1" dirty="0" smtClean="0"/>
              <a:t> </a:t>
            </a:r>
            <a:r>
              <a:rPr lang="cs-CZ" b="1" i="1" dirty="0" err="1" smtClean="0"/>
              <a:t>ma</a:t>
            </a:r>
            <a:r>
              <a:rPr lang="cs-CZ" b="1" i="1" dirty="0" smtClean="0"/>
              <a:t> už </a:t>
            </a:r>
            <a:r>
              <a:rPr lang="cs-CZ" b="1" i="1" dirty="0" err="1" smtClean="0"/>
              <a:t>ponadíchňi</a:t>
            </a:r>
            <a:r>
              <a:rPr lang="cs-CZ" b="1" i="1" dirty="0" smtClean="0"/>
              <a:t>; </a:t>
            </a:r>
            <a:r>
              <a:rPr lang="cs-CZ" b="1" i="1" dirty="0" err="1" smtClean="0"/>
              <a:t>misel</a:t>
            </a:r>
            <a:r>
              <a:rPr lang="cs-CZ" b="1" i="1" dirty="0" smtClean="0"/>
              <a:t> </a:t>
            </a:r>
            <a:r>
              <a:rPr lang="cs-CZ" b="1" i="1" dirty="0" err="1" smtClean="0"/>
              <a:t>tvím</a:t>
            </a:r>
            <a:r>
              <a:rPr lang="cs-CZ" b="1" i="1" dirty="0" smtClean="0"/>
              <a:t> </a:t>
            </a:r>
            <a:r>
              <a:rPr lang="cs-CZ" b="1" i="1" dirty="0" err="1" smtClean="0"/>
              <a:t>zjasňi</a:t>
            </a:r>
            <a:r>
              <a:rPr lang="cs-CZ" b="1" i="1" dirty="0" smtClean="0"/>
              <a:t> mi </a:t>
            </a:r>
            <a:r>
              <a:rPr lang="cs-CZ" b="1" i="1" dirty="0" err="1" smtClean="0"/>
              <a:t>svetlom</a:t>
            </a:r>
            <a:r>
              <a:rPr lang="cs-CZ" b="1" i="1" dirty="0" smtClean="0"/>
              <a:t>,</a:t>
            </a:r>
          </a:p>
          <a:p>
            <a:pPr algn="ctr">
              <a:buNone/>
            </a:pPr>
            <a:r>
              <a:rPr lang="cs-CZ" b="1" i="1" dirty="0" smtClean="0"/>
              <a:t>A </a:t>
            </a:r>
            <a:r>
              <a:rPr lang="cs-CZ" b="1" i="1" dirty="0" err="1" smtClean="0"/>
              <a:t>všeľikú</a:t>
            </a:r>
            <a:r>
              <a:rPr lang="cs-CZ" b="1" i="1" dirty="0" smtClean="0"/>
              <a:t> rozplaš tmu; </a:t>
            </a:r>
            <a:r>
              <a:rPr lang="cs-CZ" b="1" i="1" dirty="0" err="1" smtClean="0"/>
              <a:t>abich</a:t>
            </a:r>
            <a:r>
              <a:rPr lang="cs-CZ" b="1" i="1" dirty="0" smtClean="0"/>
              <a:t> tak </a:t>
            </a:r>
            <a:r>
              <a:rPr lang="cs-CZ" b="1" i="1" dirty="0" err="1" smtClean="0"/>
              <a:t>hodňe</a:t>
            </a:r>
            <a:r>
              <a:rPr lang="cs-CZ" b="1" i="1" dirty="0" smtClean="0"/>
              <a:t> o </a:t>
            </a:r>
            <a:r>
              <a:rPr lang="cs-CZ" b="1" i="1" dirty="0" err="1" smtClean="0"/>
              <a:t>tíchto</a:t>
            </a:r>
            <a:r>
              <a:rPr lang="cs-CZ" b="1" i="1" dirty="0" smtClean="0"/>
              <a:t>,</a:t>
            </a:r>
          </a:p>
          <a:p>
            <a:pPr algn="ctr">
              <a:buNone/>
            </a:pPr>
            <a:r>
              <a:rPr lang="cs-CZ" b="1" i="1" dirty="0" smtClean="0"/>
              <a:t>Od žádného ze všech </a:t>
            </a:r>
            <a:r>
              <a:rPr lang="cs-CZ" b="1" i="1" dirty="0" err="1" smtClean="0"/>
              <a:t>posaváď</a:t>
            </a:r>
            <a:r>
              <a:rPr lang="cs-CZ" b="1" i="1" dirty="0" smtClean="0"/>
              <a:t> až </a:t>
            </a:r>
            <a:r>
              <a:rPr lang="cs-CZ" b="1" i="1" dirty="0" err="1" smtClean="0"/>
              <a:t>veščca</a:t>
            </a:r>
            <a:r>
              <a:rPr lang="cs-CZ" b="1" i="1" dirty="0" smtClean="0"/>
              <a:t> </a:t>
            </a:r>
            <a:r>
              <a:rPr lang="cs-CZ" b="1" i="1" dirty="0" err="1" smtClean="0"/>
              <a:t>ňereklích</a:t>
            </a:r>
            <a:r>
              <a:rPr lang="cs-CZ" b="1" i="1" dirty="0" smtClean="0"/>
              <a:t>,</a:t>
            </a:r>
          </a:p>
          <a:p>
            <a:pPr algn="ctr">
              <a:buNone/>
            </a:pPr>
            <a:r>
              <a:rPr lang="cs-CZ" b="1" i="1" dirty="0" err="1" smtClean="0"/>
              <a:t>Prospevoval</a:t>
            </a:r>
            <a:r>
              <a:rPr lang="cs-CZ" b="1" i="1" dirty="0" smtClean="0"/>
              <a:t> </a:t>
            </a:r>
            <a:r>
              <a:rPr lang="cs-CZ" b="1" i="1" dirty="0" err="1" smtClean="0"/>
              <a:t>pótkách</a:t>
            </a:r>
            <a:r>
              <a:rPr lang="cs-CZ" b="1" i="1" dirty="0" smtClean="0"/>
              <a:t>; a Svatopluka z mrákot i </a:t>
            </a:r>
            <a:r>
              <a:rPr lang="cs-CZ" b="1" i="1" dirty="0" err="1" smtClean="0"/>
              <a:t>smutnéj</a:t>
            </a:r>
            <a:endParaRPr lang="cs-CZ" b="1" i="1" dirty="0" smtClean="0"/>
          </a:p>
          <a:p>
            <a:pPr algn="ctr">
              <a:buNone/>
            </a:pPr>
            <a:r>
              <a:rPr lang="cs-CZ" b="1" i="1" dirty="0" err="1" smtClean="0"/>
              <a:t>Vazbi</a:t>
            </a:r>
            <a:r>
              <a:rPr lang="cs-CZ" b="1" i="1" dirty="0" smtClean="0"/>
              <a:t> na </a:t>
            </a:r>
            <a:r>
              <a:rPr lang="cs-CZ" b="1" i="1" dirty="0" err="1" smtClean="0"/>
              <a:t>královskú</a:t>
            </a:r>
            <a:r>
              <a:rPr lang="cs-CZ" b="1" i="1" dirty="0" smtClean="0"/>
              <a:t> </a:t>
            </a:r>
            <a:r>
              <a:rPr lang="cs-CZ" b="1" i="1" dirty="0" err="1" smtClean="0"/>
              <a:t>hodnosť</a:t>
            </a:r>
            <a:r>
              <a:rPr lang="cs-CZ" b="1" i="1" dirty="0" smtClean="0"/>
              <a:t> a na prestol </a:t>
            </a:r>
            <a:r>
              <a:rPr lang="cs-CZ" b="1" i="1" dirty="0" err="1" smtClean="0"/>
              <a:t>uvédol</a:t>
            </a:r>
            <a:r>
              <a:rPr lang="cs-CZ" b="1" i="1" dirty="0" smtClean="0"/>
              <a:t>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sk-SK" dirty="0" smtClean="0"/>
              <a:t>SPEVY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136904" cy="53492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k-SK" dirty="0" smtClean="0"/>
              <a:t>Historické skutočnosti z 9. storočia.</a:t>
            </a:r>
          </a:p>
          <a:p>
            <a:pPr>
              <a:buNone/>
            </a:pPr>
            <a:r>
              <a:rPr lang="sk-SK" dirty="0" smtClean="0"/>
              <a:t>Rastislav úspešne čelil náporu </a:t>
            </a:r>
            <a:r>
              <a:rPr lang="sk-SK" dirty="0" err="1" smtClean="0"/>
              <a:t>Východofranskej</a:t>
            </a:r>
            <a:r>
              <a:rPr lang="sk-SK" dirty="0" smtClean="0"/>
              <a:t> ríše, ktorá sa snažila podmaniť VM.</a:t>
            </a:r>
          </a:p>
          <a:p>
            <a:pPr>
              <a:buNone/>
            </a:pPr>
            <a:r>
              <a:rPr lang="sk-SK" dirty="0" smtClean="0"/>
              <a:t>Svätopluk však zradou vydal Rastislava Nemcom (tí ho oslepili a zatvorili do kláštora).</a:t>
            </a:r>
          </a:p>
          <a:p>
            <a:pPr>
              <a:buNone/>
            </a:pPr>
            <a:r>
              <a:rPr lang="sk-SK" dirty="0" smtClean="0"/>
              <a:t>Nakoniec zajali a uväznili aj Svätopluka.</a:t>
            </a:r>
          </a:p>
          <a:p>
            <a:pPr>
              <a:buNone/>
            </a:pPr>
            <a:r>
              <a:rPr lang="sk-SK" dirty="0" smtClean="0"/>
              <a:t>Bavorská okupácia vyvolala na VM povstanie – Svätopluka poslali s povstalcami vyjednávať.</a:t>
            </a:r>
          </a:p>
          <a:p>
            <a:pPr>
              <a:buNone/>
            </a:pPr>
            <a:r>
              <a:rPr lang="sk-SK" dirty="0" smtClean="0"/>
              <a:t>On sa však postavil do čela povstania a vyhnal Nemcov z VM.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b="1" dirty="0" smtClean="0"/>
              <a:t>Autor</a:t>
            </a:r>
            <a:r>
              <a:rPr lang="sk-SK" dirty="0" smtClean="0"/>
              <a:t> ale nevyzdvihuje iba postavu Svätopluka – </a:t>
            </a:r>
            <a:r>
              <a:rPr lang="sk-SK" b="1" dirty="0" smtClean="0"/>
              <a:t>snaží sa vyzdvihnúť zápas celého národa</a:t>
            </a:r>
            <a:endParaRPr lang="sk-SK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sz="3600"/>
              <a:t>Ján Chalupka</a:t>
            </a:r>
            <a:br>
              <a:rPr lang="sk-SK" sz="3600"/>
            </a:br>
            <a:r>
              <a:rPr lang="sk-SK" sz="1200"/>
              <a:t>(1791 – 1871)</a:t>
            </a:r>
            <a:endParaRPr lang="en-US" sz="120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63524" y="1341438"/>
            <a:ext cx="8268915" cy="47545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k-SK" sz="2400" dirty="0" smtClean="0"/>
              <a:t>s jeho menom sú spojené </a:t>
            </a:r>
            <a:r>
              <a:rPr lang="sk-SK" sz="2400" b="1" dirty="0" smtClean="0"/>
              <a:t>začiatky slovenského divadla</a:t>
            </a:r>
          </a:p>
          <a:p>
            <a:pPr>
              <a:lnSpc>
                <a:spcPct val="80000"/>
              </a:lnSpc>
            </a:pPr>
            <a:r>
              <a:rPr lang="sk-SK" dirty="0" smtClean="0"/>
              <a:t>v dielach podal </a:t>
            </a:r>
            <a:r>
              <a:rPr lang="sk-SK" b="1" dirty="0" smtClean="0"/>
              <a:t>pravdivý obraz súčasného života národa</a:t>
            </a:r>
          </a:p>
          <a:p>
            <a:pPr>
              <a:lnSpc>
                <a:spcPct val="80000"/>
              </a:lnSpc>
            </a:pPr>
            <a:r>
              <a:rPr lang="sk-SK" sz="2400" dirty="0" smtClean="0"/>
              <a:t>je starším bratom autora Sama </a:t>
            </a:r>
            <a:r>
              <a:rPr lang="sk-SK" sz="2400" dirty="0" err="1" smtClean="0"/>
              <a:t>Chalupku</a:t>
            </a:r>
            <a:r>
              <a:rPr lang="sk-SK" sz="2400" dirty="0" smtClean="0"/>
              <a:t> (Mor ho!)</a:t>
            </a:r>
          </a:p>
          <a:p>
            <a:pPr>
              <a:lnSpc>
                <a:spcPct val="80000"/>
              </a:lnSpc>
            </a:pPr>
            <a:r>
              <a:rPr lang="sk-SK" dirty="0" smtClean="0"/>
              <a:t>pôsobil ako profesor gymnázia či kňaz v </a:t>
            </a:r>
            <a:r>
              <a:rPr lang="sk-SK" dirty="0" err="1" smtClean="0"/>
              <a:t>Brezne</a:t>
            </a:r>
            <a:r>
              <a:rPr lang="sk-SK" dirty="0" smtClean="0"/>
              <a:t>, kde aj zomrel</a:t>
            </a:r>
          </a:p>
          <a:p>
            <a:pPr>
              <a:lnSpc>
                <a:spcPct val="80000"/>
              </a:lnSpc>
            </a:pPr>
            <a:r>
              <a:rPr lang="sk-SK" dirty="0" smtClean="0"/>
              <a:t>píše </a:t>
            </a:r>
            <a:r>
              <a:rPr lang="sk-SK" dirty="0" smtClean="0">
                <a:solidFill>
                  <a:srgbClr val="FF0000"/>
                </a:solidFill>
              </a:rPr>
              <a:t>v </a:t>
            </a:r>
            <a:r>
              <a:rPr lang="sk-SK" b="1" dirty="0" smtClean="0">
                <a:solidFill>
                  <a:srgbClr val="FF0000"/>
                </a:solidFill>
              </a:rPr>
              <a:t>češtine </a:t>
            </a:r>
            <a:r>
              <a:rPr lang="sk-SK" b="1" dirty="0" smtClean="0"/>
              <a:t>a </a:t>
            </a:r>
            <a:r>
              <a:rPr lang="sk-SK" dirty="0" smtClean="0"/>
              <a:t>v nemčine</a:t>
            </a:r>
          </a:p>
          <a:p>
            <a:pPr>
              <a:lnSpc>
                <a:spcPct val="80000"/>
              </a:lnSpc>
            </a:pPr>
            <a:r>
              <a:rPr lang="sk-SK" dirty="0" smtClean="0"/>
              <a:t>venuje sa najmä písaniu divadelných hier, v ktorých chcel priblížiť literatúru životu. </a:t>
            </a:r>
          </a:p>
          <a:p>
            <a:pPr>
              <a:lnSpc>
                <a:spcPct val="80000"/>
              </a:lnSpc>
            </a:pPr>
            <a:r>
              <a:rPr lang="sk-SK" dirty="0" smtClean="0"/>
              <a:t>je </a:t>
            </a:r>
            <a:r>
              <a:rPr lang="sk-SK" b="1" dirty="0" smtClean="0"/>
              <a:t>tvorcom slovenskej veselohry</a:t>
            </a:r>
          </a:p>
          <a:p>
            <a:pPr>
              <a:lnSpc>
                <a:spcPct val="80000"/>
              </a:lnSpc>
              <a:buNone/>
            </a:pPr>
            <a:endParaRPr lang="en-US" sz="2400" dirty="0"/>
          </a:p>
        </p:txBody>
      </p:sp>
      <p:sp>
        <p:nvSpPr>
          <p:cNvPr id="103428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39750" y="6021388"/>
            <a:ext cx="287338" cy="28733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pic>
        <p:nvPicPr>
          <p:cNvPr id="103429" name="Picture 5" descr="jchalup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0"/>
            <a:ext cx="987425" cy="122396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sk-SK" dirty="0" smtClean="0"/>
              <a:t>tvorba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19256" cy="5493224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sk-SK" dirty="0" smtClean="0">
                <a:solidFill>
                  <a:srgbClr val="FF0000"/>
                </a:solidFill>
              </a:rPr>
              <a:t>Kocúrkovo</a:t>
            </a:r>
            <a:r>
              <a:rPr lang="sk-SK" dirty="0" smtClean="0">
                <a:solidFill>
                  <a:srgbClr val="2706EE"/>
                </a:solidFill>
              </a:rPr>
              <a:t> alebo Len aby sme v hanbe nezostali</a:t>
            </a:r>
            <a:r>
              <a:rPr lang="sk-SK" dirty="0" smtClean="0"/>
              <a:t> (1830)</a:t>
            </a:r>
          </a:p>
          <a:p>
            <a:pPr>
              <a:lnSpc>
                <a:spcPct val="80000"/>
              </a:lnSpc>
              <a:buNone/>
            </a:pPr>
            <a:r>
              <a:rPr lang="sk-SK" dirty="0" smtClean="0"/>
              <a:t>- bola uvedená ako prvá hra </a:t>
            </a:r>
            <a:r>
              <a:rPr lang="sk-SK" b="1" dirty="0" smtClean="0"/>
              <a:t>prvého ochotníckeho divadelného krúžku</a:t>
            </a:r>
            <a:r>
              <a:rPr lang="sk-SK" dirty="0" smtClean="0"/>
              <a:t> (</a:t>
            </a:r>
            <a:r>
              <a:rPr lang="sk-SK" b="1" dirty="0" smtClean="0"/>
              <a:t>1830</a:t>
            </a:r>
            <a:r>
              <a:rPr lang="sk-SK" dirty="0" smtClean="0"/>
              <a:t> – založený </a:t>
            </a:r>
            <a:r>
              <a:rPr lang="sk-SK" b="1" dirty="0" smtClean="0"/>
              <a:t>v Liptovskom Mikuláši Gašparom </a:t>
            </a:r>
            <a:r>
              <a:rPr lang="sk-SK" b="1" dirty="0" err="1" smtClean="0"/>
              <a:t>Fejérpataky-Belepotockým</a:t>
            </a:r>
            <a:r>
              <a:rPr lang="sk-SK" dirty="0" smtClean="0"/>
              <a:t>)</a:t>
            </a:r>
          </a:p>
          <a:p>
            <a:pPr>
              <a:lnSpc>
                <a:spcPct val="80000"/>
              </a:lnSpc>
              <a:buNone/>
            </a:pPr>
            <a:endParaRPr lang="sk-SK" dirty="0" smtClean="0">
              <a:solidFill>
                <a:srgbClr val="2706EE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sk-SK" dirty="0" smtClean="0"/>
              <a:t>Ďalšie hry sú viac-menej pokračovaním Kocúrkova:</a:t>
            </a:r>
          </a:p>
          <a:p>
            <a:pPr>
              <a:lnSpc>
                <a:spcPct val="80000"/>
              </a:lnSpc>
            </a:pPr>
            <a:r>
              <a:rPr lang="sk-SK" dirty="0" smtClean="0">
                <a:solidFill>
                  <a:srgbClr val="2706EE"/>
                </a:solidFill>
              </a:rPr>
              <a:t>Všetko naopak</a:t>
            </a:r>
            <a:r>
              <a:rPr lang="sk-SK" dirty="0" smtClean="0"/>
              <a:t> (1832)</a:t>
            </a:r>
          </a:p>
          <a:p>
            <a:pPr>
              <a:lnSpc>
                <a:spcPct val="80000"/>
              </a:lnSpc>
            </a:pPr>
            <a:r>
              <a:rPr lang="sk-SK" dirty="0" smtClean="0">
                <a:solidFill>
                  <a:srgbClr val="2706EE"/>
                </a:solidFill>
              </a:rPr>
              <a:t>Trasorítka</a:t>
            </a:r>
            <a:r>
              <a:rPr lang="sk-SK" dirty="0" smtClean="0"/>
              <a:t> (1833)</a:t>
            </a:r>
          </a:p>
          <a:p>
            <a:pPr>
              <a:lnSpc>
                <a:spcPct val="80000"/>
              </a:lnSpc>
            </a:pPr>
            <a:r>
              <a:rPr lang="sk-SK" dirty="0" smtClean="0">
                <a:solidFill>
                  <a:srgbClr val="2706EE"/>
                </a:solidFill>
              </a:rPr>
              <a:t>Trinásta hodina</a:t>
            </a:r>
            <a:r>
              <a:rPr lang="sk-SK" dirty="0" smtClean="0"/>
              <a:t> (1835)</a:t>
            </a:r>
          </a:p>
          <a:p>
            <a:pPr>
              <a:lnSpc>
                <a:spcPct val="80000"/>
              </a:lnSpc>
            </a:pPr>
            <a:r>
              <a:rPr lang="sk-SK" dirty="0" err="1" smtClean="0">
                <a:solidFill>
                  <a:srgbClr val="2706EE"/>
                </a:solidFill>
              </a:rPr>
              <a:t>Starúš</a:t>
            </a:r>
            <a:r>
              <a:rPr lang="sk-SK" dirty="0" smtClean="0">
                <a:solidFill>
                  <a:srgbClr val="2706EE"/>
                </a:solidFill>
              </a:rPr>
              <a:t> plesnivec alebo Štyri svadby na jednom pohrebe v Kocúrkove</a:t>
            </a:r>
            <a:r>
              <a:rPr lang="sk-SK" dirty="0" smtClean="0"/>
              <a:t> (1837)</a:t>
            </a:r>
          </a:p>
          <a:p>
            <a:pPr>
              <a:lnSpc>
                <a:spcPct val="80000"/>
              </a:lnSpc>
              <a:buNone/>
            </a:pPr>
            <a:r>
              <a:rPr lang="sk-SK" dirty="0" smtClean="0"/>
              <a:t>PRÓZA</a:t>
            </a:r>
          </a:p>
          <a:p>
            <a:pPr>
              <a:lnSpc>
                <a:spcPct val="80000"/>
              </a:lnSpc>
            </a:pPr>
            <a:r>
              <a:rPr lang="sk-SK" dirty="0" err="1" smtClean="0">
                <a:solidFill>
                  <a:srgbClr val="2706EE"/>
                </a:solidFill>
              </a:rPr>
              <a:t>Bendeguz</a:t>
            </a:r>
            <a:r>
              <a:rPr lang="sk-SK" dirty="0" smtClean="0">
                <a:solidFill>
                  <a:srgbClr val="2706EE"/>
                </a:solidFill>
              </a:rPr>
              <a:t> </a:t>
            </a:r>
            <a:r>
              <a:rPr lang="sk-SK" dirty="0" smtClean="0"/>
              <a:t>(1841, </a:t>
            </a:r>
            <a:r>
              <a:rPr lang="sk-SK" dirty="0" smtClean="0">
                <a:solidFill>
                  <a:srgbClr val="FF0000"/>
                </a:solidFill>
              </a:rPr>
              <a:t>v nemčine napísaný satirický román</a:t>
            </a:r>
            <a:r>
              <a:rPr lang="sk-SK" dirty="0" smtClean="0"/>
              <a:t>, v ktorom zosmiešňuje výklady histórie Maďarov a vysmieva aj Slovákov, ktorí sa odrodili od národa a používajú radšej maďarčinu)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sk-SK" dirty="0" smtClean="0"/>
              <a:t>Chalupkove veselohry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003232" cy="5277200"/>
          </a:xfrm>
        </p:spPr>
        <p:txBody>
          <a:bodyPr/>
          <a:lstStyle/>
          <a:p>
            <a:r>
              <a:rPr lang="sk-SK" dirty="0" smtClean="0"/>
              <a:t>majú </a:t>
            </a:r>
            <a:r>
              <a:rPr lang="sk-SK" b="1" dirty="0" smtClean="0"/>
              <a:t>kritický charakter</a:t>
            </a:r>
          </a:p>
          <a:p>
            <a:r>
              <a:rPr lang="sk-SK" dirty="0" smtClean="0"/>
              <a:t>odohrávajú sa </a:t>
            </a:r>
            <a:r>
              <a:rPr lang="sk-SK" b="1" dirty="0" smtClean="0"/>
              <a:t>v malomestskom prostr</a:t>
            </a:r>
            <a:r>
              <a:rPr lang="sk-SK" dirty="0" smtClean="0"/>
              <a:t>edí</a:t>
            </a:r>
          </a:p>
          <a:p>
            <a:r>
              <a:rPr lang="sk-SK" dirty="0" smtClean="0"/>
              <a:t>poukazuje na </a:t>
            </a:r>
            <a:r>
              <a:rPr lang="sk-SK" b="1" dirty="0" smtClean="0"/>
              <a:t>chyby a nedostatky </a:t>
            </a:r>
            <a:r>
              <a:rPr lang="sk-SK" dirty="0" smtClean="0"/>
              <a:t>mešťanov cez </a:t>
            </a:r>
            <a:r>
              <a:rPr lang="sk-SK" b="1" dirty="0" smtClean="0"/>
              <a:t>iróniu a humor</a:t>
            </a:r>
          </a:p>
          <a:p>
            <a:r>
              <a:rPr lang="sk-SK" dirty="0" smtClean="0"/>
              <a:t>nastavuje </a:t>
            </a:r>
            <a:r>
              <a:rPr lang="sk-SK" b="1" dirty="0" smtClean="0"/>
              <a:t>krivé zrkadlo </a:t>
            </a:r>
            <a:r>
              <a:rPr lang="sk-SK" dirty="0" smtClean="0"/>
              <a:t>meštianskej </a:t>
            </a:r>
            <a:r>
              <a:rPr lang="sk-SK" b="1" dirty="0" smtClean="0"/>
              <a:t>spoločnosti</a:t>
            </a:r>
          </a:p>
          <a:p>
            <a:r>
              <a:rPr lang="sk-SK" dirty="0" smtClean="0"/>
              <a:t>veril, že meštianstvo (pozbavené týchto neduhov) môže </a:t>
            </a:r>
            <a:r>
              <a:rPr lang="sk-SK" b="1" dirty="0" smtClean="0"/>
              <a:t>uzdraviť slovenský spoločenský život</a:t>
            </a:r>
            <a:endParaRPr lang="sk-SK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sk-SK" dirty="0" smtClean="0"/>
              <a:t>KOCÚRKOVO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147248" cy="5349208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 - život slovenskej spoločnosti v 30.-tych rokoch 19. storočia</a:t>
            </a:r>
          </a:p>
          <a:p>
            <a:pPr>
              <a:buNone/>
            </a:pPr>
            <a:r>
              <a:rPr lang="sk-SK" dirty="0" smtClean="0"/>
              <a:t> - predstavil tu </a:t>
            </a:r>
            <a:r>
              <a:rPr lang="sk-SK" b="1" dirty="0" smtClean="0"/>
              <a:t>typ malého mesta</a:t>
            </a:r>
          </a:p>
          <a:p>
            <a:pPr>
              <a:buFontTx/>
              <a:buChar char="-"/>
            </a:pPr>
            <a:r>
              <a:rPr lang="sk-SK" dirty="0" smtClean="0"/>
              <a:t>3 dejstvá</a:t>
            </a:r>
          </a:p>
          <a:p>
            <a:pPr>
              <a:buFontTx/>
              <a:buChar char="-"/>
            </a:pPr>
            <a:r>
              <a:rPr lang="sk-SK" dirty="0" smtClean="0"/>
              <a:t>vykresľuje </a:t>
            </a:r>
            <a:r>
              <a:rPr lang="sk-SK" b="1" dirty="0" smtClean="0"/>
              <a:t>typy postáv </a:t>
            </a:r>
            <a:r>
              <a:rPr lang="sk-SK" dirty="0" smtClean="0"/>
              <a:t>predstavujúce nevyhnutný zánik feudalizmu – </a:t>
            </a:r>
            <a:r>
              <a:rPr lang="sk-SK" b="1" dirty="0" smtClean="0"/>
              <a:t>typizácia postáv</a:t>
            </a:r>
          </a:p>
          <a:p>
            <a:pPr>
              <a:buFontTx/>
              <a:buChar char="-"/>
            </a:pPr>
            <a:r>
              <a:rPr lang="sk-SK" b="1" dirty="0" smtClean="0"/>
              <a:t>kritizuje chyby </a:t>
            </a:r>
            <a:r>
              <a:rPr lang="sk-SK" dirty="0" smtClean="0"/>
              <a:t>jednotlivcov, rodín i celých tried</a:t>
            </a:r>
          </a:p>
          <a:p>
            <a:pPr>
              <a:buNone/>
            </a:pPr>
            <a:r>
              <a:rPr lang="sk-SK" dirty="0" smtClean="0"/>
              <a:t>Chyby slovenských ľudí: </a:t>
            </a:r>
            <a:r>
              <a:rPr lang="sk-SK" b="1" i="1" dirty="0" smtClean="0"/>
              <a:t>konzervatívnosť v osobnom a rodinkárskom sebectve, triedna neuvedomelosť, otrocká poníženosť voči šľachte, malomeštiacke prospechárstvo, neúprimnosť, odnárodňovanie, opičenie sa po cudzích vzoroch, po pánskom živote</a:t>
            </a:r>
          </a:p>
          <a:p>
            <a:pPr>
              <a:buNone/>
            </a:pPr>
            <a:endParaRPr lang="sk-SK" dirty="0" smtClean="0"/>
          </a:p>
          <a:p>
            <a:pPr>
              <a:buFontTx/>
              <a:buChar char="-"/>
            </a:pPr>
            <a:endParaRPr lang="sk-SK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sk-SK" dirty="0" smtClean="0"/>
              <a:t>postavy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424936" cy="5733256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zeman</a:t>
            </a:r>
            <a:r>
              <a:rPr lang="cs-CZ" dirty="0" smtClean="0"/>
              <a:t> – </a:t>
            </a:r>
            <a:r>
              <a:rPr lang="cs-CZ" dirty="0" err="1" smtClean="0"/>
              <a:t>cirkevný</a:t>
            </a:r>
            <a:r>
              <a:rPr lang="cs-CZ" dirty="0" smtClean="0"/>
              <a:t> </a:t>
            </a:r>
            <a:r>
              <a:rPr lang="cs-CZ" dirty="0" err="1" smtClean="0"/>
              <a:t>inšpektor</a:t>
            </a:r>
            <a:r>
              <a:rPr lang="cs-CZ" dirty="0" smtClean="0"/>
              <a:t> </a:t>
            </a:r>
            <a:r>
              <a:rPr lang="cs-CZ" b="1" dirty="0" smtClean="0"/>
              <a:t>pán z Chudobic </a:t>
            </a:r>
            <a:r>
              <a:rPr lang="cs-CZ" dirty="0" smtClean="0"/>
              <a:t>(</a:t>
            </a:r>
            <a:r>
              <a:rPr lang="cs-CZ" dirty="0" err="1" smtClean="0"/>
              <a:t>predstaviteľ</a:t>
            </a:r>
            <a:r>
              <a:rPr lang="cs-CZ" dirty="0" smtClean="0"/>
              <a:t> feudalizmu – charakteristika </a:t>
            </a:r>
            <a:r>
              <a:rPr lang="cs-CZ" dirty="0" err="1" smtClean="0"/>
              <a:t>mena</a:t>
            </a:r>
            <a:r>
              <a:rPr lang="cs-CZ" dirty="0" smtClean="0"/>
              <a:t>: </a:t>
            </a:r>
            <a:r>
              <a:rPr lang="cs-CZ" dirty="0" err="1" smtClean="0"/>
              <a:t>hoci</a:t>
            </a:r>
            <a:r>
              <a:rPr lang="cs-CZ" dirty="0" smtClean="0"/>
              <a:t> bol chudobný, </a:t>
            </a:r>
            <a:r>
              <a:rPr lang="cs-CZ" dirty="0" err="1" smtClean="0"/>
              <a:t>namýšľal</a:t>
            </a:r>
            <a:r>
              <a:rPr lang="cs-CZ" dirty="0" smtClean="0"/>
              <a:t> si, že má </a:t>
            </a:r>
            <a:r>
              <a:rPr lang="cs-CZ" dirty="0" err="1" smtClean="0"/>
              <a:t>veľkú</a:t>
            </a:r>
            <a:r>
              <a:rPr lang="cs-CZ" dirty="0" smtClean="0"/>
              <a:t> moc)</a:t>
            </a:r>
          </a:p>
          <a:p>
            <a:r>
              <a:rPr lang="cs-CZ" b="1" dirty="0" err="1" smtClean="0"/>
              <a:t>čižmársky</a:t>
            </a:r>
            <a:r>
              <a:rPr lang="cs-CZ" b="1" dirty="0" smtClean="0"/>
              <a:t> </a:t>
            </a:r>
            <a:r>
              <a:rPr lang="cs-CZ" b="1" dirty="0" err="1" smtClean="0"/>
              <a:t>majster</a:t>
            </a:r>
            <a:r>
              <a:rPr lang="cs-CZ" b="1" dirty="0" smtClean="0"/>
              <a:t> </a:t>
            </a:r>
            <a:r>
              <a:rPr lang="cs-CZ" b="1" dirty="0" err="1" smtClean="0"/>
              <a:t>Tesnošil</a:t>
            </a:r>
            <a:r>
              <a:rPr lang="cs-CZ" b="1" dirty="0" smtClean="0"/>
              <a:t> </a:t>
            </a:r>
            <a:r>
              <a:rPr lang="cs-CZ" dirty="0" smtClean="0"/>
              <a:t>s rodinou (</a:t>
            </a:r>
            <a:r>
              <a:rPr lang="cs-CZ" dirty="0" err="1" smtClean="0"/>
              <a:t>predstaviteľ</a:t>
            </a:r>
            <a:r>
              <a:rPr lang="cs-CZ" dirty="0" smtClean="0"/>
              <a:t> </a:t>
            </a:r>
            <a:r>
              <a:rPr lang="cs-CZ" dirty="0" err="1" smtClean="0"/>
              <a:t>malomestskej</a:t>
            </a:r>
            <a:r>
              <a:rPr lang="cs-CZ" dirty="0" smtClean="0"/>
              <a:t> </a:t>
            </a:r>
            <a:r>
              <a:rPr lang="cs-CZ" dirty="0" err="1" smtClean="0"/>
              <a:t>buržoázie</a:t>
            </a:r>
            <a:r>
              <a:rPr lang="cs-CZ" dirty="0" smtClean="0"/>
              <a:t> – charakteristika </a:t>
            </a:r>
            <a:r>
              <a:rPr lang="cs-CZ" dirty="0" err="1" smtClean="0"/>
              <a:t>mena</a:t>
            </a:r>
            <a:r>
              <a:rPr lang="cs-CZ" dirty="0" smtClean="0"/>
              <a:t>: obuvník )</a:t>
            </a:r>
          </a:p>
          <a:p>
            <a:r>
              <a:rPr lang="cs-CZ" b="1" dirty="0" err="1" smtClean="0"/>
              <a:t>učiteľ</a:t>
            </a:r>
            <a:r>
              <a:rPr lang="cs-CZ" b="1" dirty="0" smtClean="0"/>
              <a:t> Sloboda </a:t>
            </a:r>
            <a:r>
              <a:rPr lang="cs-CZ" dirty="0" smtClean="0"/>
              <a:t>(mladá pokroková </a:t>
            </a:r>
            <a:r>
              <a:rPr lang="cs-CZ" dirty="0" err="1" smtClean="0"/>
              <a:t>buržoázia</a:t>
            </a:r>
            <a:r>
              <a:rPr lang="cs-CZ" dirty="0" smtClean="0"/>
              <a:t> – charakteristika </a:t>
            </a:r>
            <a:r>
              <a:rPr lang="cs-CZ" dirty="0" err="1" smtClean="0"/>
              <a:t>mena</a:t>
            </a:r>
            <a:r>
              <a:rPr lang="cs-CZ" dirty="0" smtClean="0"/>
              <a:t>: </a:t>
            </a:r>
            <a:r>
              <a:rPr lang="cs-CZ" dirty="0" err="1" smtClean="0"/>
              <a:t>prinášajúci</a:t>
            </a:r>
            <a:r>
              <a:rPr lang="cs-CZ" dirty="0" smtClean="0"/>
              <a:t> slobodu)</a:t>
            </a:r>
          </a:p>
          <a:p>
            <a:r>
              <a:rPr lang="cs-CZ" b="1" dirty="0" smtClean="0"/>
              <a:t>starý </a:t>
            </a:r>
            <a:r>
              <a:rPr lang="cs-CZ" b="1" dirty="0" err="1" smtClean="0"/>
              <a:t>učiteľ</a:t>
            </a:r>
            <a:r>
              <a:rPr lang="cs-CZ" b="1" dirty="0" smtClean="0"/>
              <a:t> Procházka </a:t>
            </a:r>
            <a:r>
              <a:rPr lang="cs-CZ" dirty="0" smtClean="0"/>
              <a:t>s </a:t>
            </a:r>
            <a:r>
              <a:rPr lang="cs-CZ" dirty="0" err="1" smtClean="0"/>
              <a:t>dcérou</a:t>
            </a:r>
            <a:r>
              <a:rPr lang="cs-CZ" dirty="0" smtClean="0"/>
              <a:t>. </a:t>
            </a:r>
          </a:p>
          <a:p>
            <a:r>
              <a:rPr lang="cs-CZ" b="1" dirty="0" err="1" smtClean="0"/>
              <a:t>Kudrlienka</a:t>
            </a:r>
            <a:r>
              <a:rPr lang="cs-CZ" dirty="0" smtClean="0"/>
              <a:t> – nosila kudrlinky </a:t>
            </a:r>
          </a:p>
          <a:p>
            <a:r>
              <a:rPr lang="cs-CZ" b="1" dirty="0" smtClean="0"/>
              <a:t>Ulap</a:t>
            </a:r>
            <a:r>
              <a:rPr lang="cs-CZ" dirty="0" smtClean="0"/>
              <a:t> – </a:t>
            </a:r>
            <a:r>
              <a:rPr lang="cs-CZ" dirty="0" err="1" smtClean="0"/>
              <a:t>strážnik</a:t>
            </a:r>
            <a:r>
              <a:rPr lang="cs-CZ" dirty="0" smtClean="0"/>
              <a:t> </a:t>
            </a:r>
          </a:p>
          <a:p>
            <a:r>
              <a:rPr lang="cs-CZ" b="1" dirty="0" err="1" smtClean="0"/>
              <a:t>Krivosúd</a:t>
            </a:r>
            <a:r>
              <a:rPr lang="cs-CZ" dirty="0" smtClean="0"/>
              <a:t> – </a:t>
            </a:r>
            <a:r>
              <a:rPr lang="cs-CZ" dirty="0" err="1" smtClean="0"/>
              <a:t>richtár</a:t>
            </a:r>
            <a:r>
              <a:rPr lang="cs-CZ" dirty="0" smtClean="0"/>
              <a:t>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Iba</a:t>
            </a:r>
            <a:r>
              <a:rPr lang="cs-CZ" dirty="0" smtClean="0"/>
              <a:t> </a:t>
            </a:r>
            <a:r>
              <a:rPr lang="cs-CZ" dirty="0" err="1" smtClean="0"/>
              <a:t>učitelia</a:t>
            </a:r>
            <a:r>
              <a:rPr lang="cs-CZ" dirty="0" smtClean="0"/>
              <a:t> si vážili </a:t>
            </a:r>
            <a:r>
              <a:rPr lang="cs-CZ" dirty="0" err="1" smtClean="0"/>
              <a:t>tradície</a:t>
            </a:r>
            <a:r>
              <a:rPr lang="cs-CZ" dirty="0" smtClean="0"/>
              <a:t> a ochraňovali </a:t>
            </a:r>
            <a:r>
              <a:rPr lang="cs-CZ" dirty="0" err="1" smtClean="0"/>
              <a:t>ich</a:t>
            </a:r>
            <a:r>
              <a:rPr lang="cs-CZ" dirty="0" smtClean="0"/>
              <a:t>. </a:t>
            </a:r>
          </a:p>
          <a:p>
            <a:pPr>
              <a:buNone/>
            </a:pPr>
            <a:r>
              <a:rPr lang="cs-CZ" dirty="0" smtClean="0"/>
              <a:t>Ostatní </a:t>
            </a:r>
            <a:r>
              <a:rPr lang="cs-CZ" dirty="0" err="1" smtClean="0"/>
              <a:t>lipli</a:t>
            </a:r>
            <a:r>
              <a:rPr lang="cs-CZ" dirty="0" smtClean="0"/>
              <a:t> na stavovských výsadách, bolo </a:t>
            </a:r>
            <a:r>
              <a:rPr lang="cs-CZ" dirty="0" err="1" smtClean="0"/>
              <a:t>pre</a:t>
            </a:r>
            <a:r>
              <a:rPr lang="cs-CZ" dirty="0" smtClean="0"/>
              <a:t> nich charakteristické </a:t>
            </a:r>
            <a:r>
              <a:rPr lang="cs-CZ" dirty="0" err="1" smtClean="0"/>
              <a:t>chvastúnstvo</a:t>
            </a:r>
            <a:r>
              <a:rPr lang="cs-CZ" dirty="0" smtClean="0"/>
              <a:t>, </a:t>
            </a:r>
            <a:r>
              <a:rPr lang="cs-CZ" dirty="0" err="1" smtClean="0"/>
              <a:t>zadubenosť</a:t>
            </a:r>
            <a:r>
              <a:rPr lang="cs-CZ" dirty="0" smtClean="0"/>
              <a:t> k </a:t>
            </a:r>
            <a:r>
              <a:rPr lang="cs-CZ" dirty="0" err="1" smtClean="0"/>
              <a:t>tvorivému</a:t>
            </a:r>
            <a:r>
              <a:rPr lang="cs-CZ" dirty="0" smtClean="0"/>
              <a:t> činu, </a:t>
            </a:r>
            <a:r>
              <a:rPr lang="cs-CZ" dirty="0" err="1" smtClean="0"/>
              <a:t>túžba</a:t>
            </a:r>
            <a:r>
              <a:rPr lang="cs-CZ" dirty="0" smtClean="0"/>
              <a:t> </a:t>
            </a:r>
            <a:r>
              <a:rPr lang="cs-CZ" dirty="0" err="1" smtClean="0"/>
              <a:t>čosi</a:t>
            </a:r>
            <a:r>
              <a:rPr lang="cs-CZ" dirty="0" smtClean="0"/>
              <a:t> </a:t>
            </a:r>
            <a:r>
              <a:rPr lang="cs-CZ" dirty="0" err="1" smtClean="0"/>
              <a:t>znamenať</a:t>
            </a:r>
            <a:r>
              <a:rPr lang="cs-CZ" dirty="0" smtClean="0"/>
              <a:t> (aj za cenu </a:t>
            </a:r>
            <a:r>
              <a:rPr lang="cs-CZ" dirty="0" err="1" smtClean="0"/>
              <a:t>napodobňovania</a:t>
            </a:r>
            <a:r>
              <a:rPr lang="cs-CZ" dirty="0" smtClean="0"/>
              <a:t> vyšších </a:t>
            </a:r>
            <a:r>
              <a:rPr lang="cs-CZ" dirty="0" err="1" smtClean="0"/>
              <a:t>vrstiev</a:t>
            </a:r>
            <a:r>
              <a:rPr lang="cs-CZ" dirty="0" smtClean="0"/>
              <a:t> a </a:t>
            </a:r>
            <a:r>
              <a:rPr lang="cs-CZ" dirty="0" err="1" smtClean="0"/>
              <a:t>poklonkovania</a:t>
            </a:r>
            <a:r>
              <a:rPr lang="cs-CZ" dirty="0" smtClean="0"/>
              <a:t> - </a:t>
            </a:r>
            <a:r>
              <a:rPr lang="cs-CZ" dirty="0" err="1" smtClean="0"/>
              <a:t>používajú</a:t>
            </a:r>
            <a:r>
              <a:rPr lang="cs-CZ" dirty="0" smtClean="0"/>
              <a:t> </a:t>
            </a:r>
            <a:r>
              <a:rPr lang="cs-CZ" dirty="0" err="1" smtClean="0"/>
              <a:t>skomolené</a:t>
            </a:r>
            <a:r>
              <a:rPr lang="cs-CZ" dirty="0" smtClean="0"/>
              <a:t> maďarské a latinské </a:t>
            </a:r>
            <a:r>
              <a:rPr lang="cs-CZ" dirty="0" err="1" smtClean="0"/>
              <a:t>frázy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sk-SK" dirty="0" smtClean="0"/>
          </a:p>
          <a:p>
            <a:pPr>
              <a:buFontTx/>
              <a:buChar char="-"/>
            </a:pPr>
            <a:endParaRPr lang="sk-SK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sk-SK" dirty="0" smtClean="0"/>
              <a:t>DEJ a KONFLIKT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712968" cy="5733256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AutoNum type="arabicPeriod"/>
            </a:pPr>
            <a:r>
              <a:rPr lang="cs-CZ" b="1" dirty="0" err="1" smtClean="0"/>
              <a:t>dejstvo</a:t>
            </a:r>
            <a:r>
              <a:rPr lang="cs-CZ" dirty="0" smtClean="0"/>
              <a:t>: </a:t>
            </a:r>
            <a:r>
              <a:rPr lang="sk-SK" dirty="0" smtClean="0"/>
              <a:t>u </a:t>
            </a:r>
            <a:r>
              <a:rPr lang="sk-SK" dirty="0" err="1" smtClean="0"/>
              <a:t>Tesnošilovcov</a:t>
            </a:r>
            <a:endParaRPr lang="sk-SK" dirty="0" smtClean="0"/>
          </a:p>
          <a:p>
            <a:pPr marL="457200" indent="-457200">
              <a:buFontTx/>
              <a:buChar char="-"/>
            </a:pPr>
            <a:r>
              <a:rPr lang="sk-SK" dirty="0" smtClean="0"/>
              <a:t>rada rozhodla, že odvolá starého rektora a príjmu nového, Turčana Slobodu</a:t>
            </a:r>
          </a:p>
          <a:p>
            <a:pPr marL="457200" indent="-457200">
              <a:buFontTx/>
              <a:buChar char="-"/>
            </a:pPr>
            <a:r>
              <a:rPr lang="sk-SK" dirty="0" err="1" smtClean="0"/>
              <a:t>Tesnošilová</a:t>
            </a:r>
            <a:r>
              <a:rPr lang="sk-SK" dirty="0" smtClean="0"/>
              <a:t> ho chce získať za manžela pre dcéru („aby sme v hanbe nezostali“)</a:t>
            </a:r>
          </a:p>
          <a:p>
            <a:pPr marL="457200" indent="-457200">
              <a:buNone/>
            </a:pPr>
            <a:r>
              <a:rPr lang="sk-SK" dirty="0" smtClean="0"/>
              <a:t>2. </a:t>
            </a:r>
            <a:r>
              <a:rPr lang="sk-SK" b="1" dirty="0" smtClean="0"/>
              <a:t>dejstvo</a:t>
            </a:r>
            <a:r>
              <a:rPr lang="sk-SK" dirty="0" smtClean="0"/>
              <a:t>: v lese</a:t>
            </a:r>
          </a:p>
          <a:p>
            <a:pPr marL="457200" indent="-457200">
              <a:buFontTx/>
              <a:buChar char="-"/>
            </a:pPr>
            <a:r>
              <a:rPr lang="sk-SK" dirty="0" smtClean="0"/>
              <a:t>Slobodu so študentmi napadnú traja zbojníci (Rajnoha, Gorazd, Krahulec )</a:t>
            </a:r>
          </a:p>
          <a:p>
            <a:pPr marL="457200" indent="-457200">
              <a:buNone/>
            </a:pPr>
            <a:r>
              <a:rPr lang="sk-SK" dirty="0" smtClean="0"/>
              <a:t>3. </a:t>
            </a:r>
            <a:r>
              <a:rPr lang="sk-SK" b="1" dirty="0" smtClean="0"/>
              <a:t>dejstvo</a:t>
            </a:r>
            <a:r>
              <a:rPr lang="sk-SK" dirty="0" smtClean="0"/>
              <a:t>: u pána z </a:t>
            </a:r>
            <a:r>
              <a:rPr lang="sk-SK" dirty="0" err="1" smtClean="0"/>
              <a:t>Chudobic</a:t>
            </a:r>
            <a:endParaRPr lang="sk-SK" dirty="0" smtClean="0"/>
          </a:p>
          <a:p>
            <a:pPr marL="457200" indent="-457200">
              <a:buFontTx/>
              <a:buChar char="-"/>
            </a:pPr>
            <a:r>
              <a:rPr lang="sk-SK" dirty="0" smtClean="0"/>
              <a:t>Pán z </a:t>
            </a:r>
            <a:r>
              <a:rPr lang="sk-SK" dirty="0" err="1" smtClean="0"/>
              <a:t>Chudobíc</a:t>
            </a:r>
            <a:r>
              <a:rPr lang="sk-SK" dirty="0" smtClean="0"/>
              <a:t> (pôvodom Slovák) prikazuje </a:t>
            </a:r>
            <a:r>
              <a:rPr lang="sk-SK" dirty="0" err="1" smtClean="0"/>
              <a:t>Slobodovi</a:t>
            </a:r>
            <a:r>
              <a:rPr lang="sk-SK" dirty="0" smtClean="0"/>
              <a:t>, aby učil po maďarsky, ale on pánovi z </a:t>
            </a:r>
            <a:r>
              <a:rPr lang="sk-SK" dirty="0" err="1" smtClean="0"/>
              <a:t>Chudobíc</a:t>
            </a:r>
            <a:r>
              <a:rPr lang="sk-SK" dirty="0" smtClean="0"/>
              <a:t> vraví: </a:t>
            </a:r>
          </a:p>
          <a:p>
            <a:pPr marL="457200" indent="-457200" algn="ctr">
              <a:buNone/>
            </a:pPr>
            <a:r>
              <a:rPr lang="sk-SK" dirty="0" smtClean="0"/>
              <a:t>„</a:t>
            </a:r>
            <a:r>
              <a:rPr lang="sk-SK" i="1" dirty="0" smtClean="0"/>
              <a:t>Deti po maďarsky učiť budem, ale zabudnúť na materinský jazyk im nedám." </a:t>
            </a:r>
          </a:p>
          <a:p>
            <a:pPr marL="457200" indent="-457200">
              <a:buFontTx/>
              <a:buChar char="-"/>
            </a:pPr>
            <a:r>
              <a:rPr lang="sk-SK" dirty="0" smtClean="0"/>
              <a:t>Sloboda sa zaľúbi do Ľudmily, dcéry starého rektora Procházku a požiada ju o ruku. </a:t>
            </a:r>
          </a:p>
          <a:p>
            <a:pPr marL="457200" indent="-457200">
              <a:buFontTx/>
              <a:buChar char="-"/>
            </a:pPr>
            <a:r>
              <a:rPr lang="sk-SK" dirty="0" smtClean="0"/>
              <a:t>Takto ostávajú </a:t>
            </a:r>
            <a:r>
              <a:rPr lang="sk-SK" dirty="0" err="1" smtClean="0"/>
              <a:t>Tesnošilovci</a:t>
            </a:r>
            <a:r>
              <a:rPr lang="sk-SK" dirty="0" smtClean="0"/>
              <a:t> v hanbe a ich suseda </a:t>
            </a:r>
            <a:r>
              <a:rPr lang="sk-SK" dirty="0" err="1" smtClean="0"/>
              <a:t>Vojteška</a:t>
            </a:r>
            <a:r>
              <a:rPr lang="sk-SK" dirty="0" smtClean="0"/>
              <a:t> sa im vysmieva. </a:t>
            </a:r>
            <a:br>
              <a:rPr lang="sk-SK" dirty="0" smtClean="0"/>
            </a:br>
            <a:r>
              <a:rPr lang="cs-CZ" dirty="0" smtClean="0"/>
              <a:t> </a:t>
            </a:r>
            <a:br>
              <a:rPr lang="cs-CZ" dirty="0" smtClean="0"/>
            </a:br>
            <a:endParaRPr lang="sk-SK" dirty="0" smtClean="0"/>
          </a:p>
          <a:p>
            <a:pPr>
              <a:buFontTx/>
              <a:buChar char="-"/>
            </a:pP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/>
              <a:t>Jozef Ignác Bajza</a:t>
            </a:r>
            <a:br>
              <a:rPr lang="sk-SK"/>
            </a:br>
            <a:r>
              <a:rPr lang="sk-SK" sz="1400"/>
              <a:t>(1755 – 1836)</a:t>
            </a:r>
            <a:endParaRPr lang="en-US" sz="1400"/>
          </a:p>
        </p:txBody>
      </p:sp>
      <p:sp>
        <p:nvSpPr>
          <p:cNvPr id="983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k-SK" sz="2000" dirty="0"/>
              <a:t>Vytvoril tzv. </a:t>
            </a:r>
            <a:r>
              <a:rPr lang="sk-SK" sz="2000" b="1" dirty="0" err="1"/>
              <a:t>slowácki</a:t>
            </a:r>
            <a:r>
              <a:rPr lang="sk-SK" sz="2000" b="1" dirty="0"/>
              <a:t> jazyk</a:t>
            </a:r>
            <a:r>
              <a:rPr lang="sk-SK" sz="2000" dirty="0"/>
              <a:t>, prvý sa tak pokúsil napísať dielo v slovenskom jazyku – bol to </a:t>
            </a:r>
            <a:r>
              <a:rPr lang="sk-SK" sz="2000" dirty="0">
                <a:solidFill>
                  <a:srgbClr val="FF0000"/>
                </a:solidFill>
              </a:rPr>
              <a:t>prvý román v slovenskej literatúre:  </a:t>
            </a:r>
            <a:r>
              <a:rPr lang="sk-SK" sz="2000" dirty="0"/>
              <a:t>Príhody a skúsenosti mládenca Reného (</a:t>
            </a:r>
            <a:r>
              <a:rPr lang="sk-SK" sz="2000" dirty="0">
                <a:solidFill>
                  <a:srgbClr val="2706EE"/>
                </a:solidFill>
              </a:rPr>
              <a:t>René </a:t>
            </a:r>
            <a:r>
              <a:rPr lang="sk-SK" sz="2000" dirty="0" err="1">
                <a:solidFill>
                  <a:srgbClr val="2706EE"/>
                </a:solidFill>
              </a:rPr>
              <a:t>mláďenca</a:t>
            </a:r>
            <a:r>
              <a:rPr lang="sk-SK" sz="2000" dirty="0">
                <a:solidFill>
                  <a:srgbClr val="2706EE"/>
                </a:solidFill>
              </a:rPr>
              <a:t> </a:t>
            </a:r>
            <a:r>
              <a:rPr lang="sk-SK" sz="2000" dirty="0" err="1">
                <a:solidFill>
                  <a:srgbClr val="2706EE"/>
                </a:solidFill>
              </a:rPr>
              <a:t>príhodi</a:t>
            </a:r>
            <a:r>
              <a:rPr lang="sk-SK" sz="2000" dirty="0">
                <a:solidFill>
                  <a:srgbClr val="2706EE"/>
                </a:solidFill>
              </a:rPr>
              <a:t> a </a:t>
            </a:r>
            <a:r>
              <a:rPr lang="sk-SK" sz="2000" dirty="0" err="1">
                <a:solidFill>
                  <a:srgbClr val="2706EE"/>
                </a:solidFill>
              </a:rPr>
              <a:t>skusenosťi</a:t>
            </a:r>
            <a:r>
              <a:rPr lang="sk-SK" sz="2000" dirty="0"/>
              <a:t>), </a:t>
            </a:r>
            <a:r>
              <a:rPr lang="sk-SK" sz="2000" b="1" dirty="0"/>
              <a:t>1784.</a:t>
            </a:r>
            <a:r>
              <a:rPr lang="sk-SK" sz="2000" dirty="0"/>
              <a:t> </a:t>
            </a:r>
          </a:p>
          <a:p>
            <a:pPr>
              <a:lnSpc>
                <a:spcPct val="80000"/>
              </a:lnSpc>
            </a:pPr>
            <a:r>
              <a:rPr lang="sk-SK" sz="2000" dirty="0" smtClean="0"/>
              <a:t>1. </a:t>
            </a:r>
            <a:r>
              <a:rPr lang="sk-SK" sz="2000" dirty="0"/>
              <a:t>diel je epický, napínavý, odohráva sa zväčša v exotickom prostredí, </a:t>
            </a:r>
            <a:r>
              <a:rPr lang="sk-SK" sz="2000" dirty="0" err="1"/>
              <a:t>Bajza</a:t>
            </a:r>
            <a:r>
              <a:rPr lang="sk-SK" sz="2000" dirty="0"/>
              <a:t> chce čitateľa zaujať natoľko, aby si prečítal aj druhý diel, v ktorom ho oboznamuje so Slovenskom v minulosti a dnes, je kritický (aj preto cirkev </a:t>
            </a:r>
            <a:endParaRPr lang="sk-SK" sz="2000" dirty="0" smtClean="0"/>
          </a:p>
          <a:p>
            <a:pPr>
              <a:lnSpc>
                <a:spcPct val="80000"/>
              </a:lnSpc>
            </a:pPr>
            <a:r>
              <a:rPr lang="sk-SK" sz="2000" dirty="0" smtClean="0"/>
              <a:t>2</a:t>
            </a:r>
            <a:r>
              <a:rPr lang="sk-SK" sz="2000" dirty="0"/>
              <a:t>. diel zakázala a prvý raz vyšiel až v r. 1955)</a:t>
            </a:r>
          </a:p>
          <a:p>
            <a:pPr>
              <a:lnSpc>
                <a:spcPct val="80000"/>
              </a:lnSpc>
            </a:pPr>
            <a:r>
              <a:rPr lang="sk-SK" sz="2000" dirty="0">
                <a:solidFill>
                  <a:srgbClr val="2706EE"/>
                </a:solidFill>
              </a:rPr>
              <a:t>Slovenské dvojnásobné </a:t>
            </a:r>
            <a:r>
              <a:rPr lang="sk-SK" sz="2000" dirty="0" err="1">
                <a:solidFill>
                  <a:srgbClr val="2706EE"/>
                </a:solidFill>
              </a:rPr>
              <a:t>epigrammata</a:t>
            </a:r>
            <a:r>
              <a:rPr lang="sk-SK" sz="2000" dirty="0">
                <a:solidFill>
                  <a:srgbClr val="2706EE"/>
                </a:solidFill>
              </a:rPr>
              <a:t> </a:t>
            </a:r>
            <a:r>
              <a:rPr lang="sk-SK" sz="2000" dirty="0" err="1">
                <a:solidFill>
                  <a:srgbClr val="2706EE"/>
                </a:solidFill>
              </a:rPr>
              <a:t>jednako-konco-hlasné</a:t>
            </a:r>
            <a:r>
              <a:rPr lang="sk-SK" sz="2000" dirty="0">
                <a:solidFill>
                  <a:srgbClr val="2706EE"/>
                </a:solidFill>
              </a:rPr>
              <a:t> a </a:t>
            </a:r>
            <a:r>
              <a:rPr lang="sk-SK" sz="2000" dirty="0" err="1">
                <a:solidFill>
                  <a:srgbClr val="2706EE"/>
                </a:solidFill>
              </a:rPr>
              <a:t>zvuko-mírné</a:t>
            </a:r>
            <a:r>
              <a:rPr lang="sk-SK" sz="2000" dirty="0"/>
              <a:t> (Slovenské dvojdielne epigramy, rýmujúce sa a v časomiere), 1794</a:t>
            </a:r>
          </a:p>
          <a:p>
            <a:pPr>
              <a:lnSpc>
                <a:spcPct val="80000"/>
              </a:lnSpc>
            </a:pPr>
            <a:r>
              <a:rPr lang="sk-SK" sz="2000" dirty="0">
                <a:solidFill>
                  <a:srgbClr val="2706EE"/>
                </a:solidFill>
              </a:rPr>
              <a:t>Veselé </a:t>
            </a:r>
            <a:r>
              <a:rPr lang="sk-SK" sz="2000" dirty="0" err="1">
                <a:solidFill>
                  <a:srgbClr val="2706EE"/>
                </a:solidFill>
              </a:rPr>
              <a:t>účinki</a:t>
            </a:r>
            <a:r>
              <a:rPr lang="sk-SK" sz="2000" dirty="0">
                <a:solidFill>
                  <a:srgbClr val="2706EE"/>
                </a:solidFill>
              </a:rPr>
              <a:t> a </a:t>
            </a:r>
            <a:r>
              <a:rPr lang="sk-SK" sz="2000" dirty="0" err="1">
                <a:solidFill>
                  <a:srgbClr val="2706EE"/>
                </a:solidFill>
              </a:rPr>
              <a:t>řečení</a:t>
            </a:r>
            <a:r>
              <a:rPr lang="sk-SK" sz="2000" dirty="0"/>
              <a:t>, 1795 (humoristické kratšie prózy)</a:t>
            </a:r>
            <a:endParaRPr lang="en-US" sz="2000" dirty="0"/>
          </a:p>
        </p:txBody>
      </p:sp>
      <p:pic>
        <p:nvPicPr>
          <p:cNvPr id="98310" name="Picture 6" descr="bajza_igna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113" y="5157788"/>
            <a:ext cx="1238250" cy="143986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René mládenca </a:t>
            </a:r>
            <a:r>
              <a:rPr lang="sk-SK" dirty="0" err="1" smtClean="0"/>
              <a:t>príhodi</a:t>
            </a:r>
            <a:r>
              <a:rPr lang="sk-SK" dirty="0" smtClean="0"/>
              <a:t> a skúsenosti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Postavy: </a:t>
            </a:r>
            <a:br>
              <a:rPr lang="cs-CZ" dirty="0" smtClean="0"/>
            </a:br>
            <a:endParaRPr lang="cs-CZ" dirty="0" smtClean="0"/>
          </a:p>
          <a:p>
            <a:pPr>
              <a:buFontTx/>
              <a:buChar char="-"/>
            </a:pPr>
            <a:r>
              <a:rPr lang="cs-CZ" b="1" dirty="0" smtClean="0"/>
              <a:t>René</a:t>
            </a:r>
            <a:r>
              <a:rPr lang="cs-CZ" dirty="0" smtClean="0"/>
              <a:t> – syn </a:t>
            </a:r>
            <a:r>
              <a:rPr lang="cs-CZ" dirty="0" err="1" smtClean="0"/>
              <a:t>talianskeho</a:t>
            </a:r>
            <a:r>
              <a:rPr lang="cs-CZ" dirty="0" smtClean="0"/>
              <a:t> obchodníka, </a:t>
            </a:r>
            <a:r>
              <a:rPr lang="cs-CZ" dirty="0" err="1" smtClean="0"/>
              <a:t>rozvážny</a:t>
            </a:r>
            <a:r>
              <a:rPr lang="cs-CZ" dirty="0" smtClean="0"/>
              <a:t> mladík </a:t>
            </a:r>
          </a:p>
          <a:p>
            <a:pPr>
              <a:buFontTx/>
              <a:buChar char="-"/>
            </a:pPr>
            <a:r>
              <a:rPr lang="cs-CZ" b="1" dirty="0" smtClean="0"/>
              <a:t>Van </a:t>
            </a:r>
            <a:r>
              <a:rPr lang="cs-CZ" b="1" dirty="0" err="1" smtClean="0"/>
              <a:t>Stiphout</a:t>
            </a:r>
            <a:r>
              <a:rPr lang="cs-CZ" b="1" dirty="0" smtClean="0"/>
              <a:t> </a:t>
            </a:r>
            <a:r>
              <a:rPr lang="cs-CZ" dirty="0" smtClean="0"/>
              <a:t>– Reného </a:t>
            </a:r>
            <a:r>
              <a:rPr lang="cs-CZ" dirty="0" err="1" smtClean="0"/>
              <a:t>vychovávateľ</a:t>
            </a:r>
            <a:r>
              <a:rPr lang="cs-CZ" dirty="0" smtClean="0"/>
              <a:t> a </a:t>
            </a:r>
            <a:r>
              <a:rPr lang="cs-CZ" dirty="0" err="1" smtClean="0"/>
              <a:t>sprievodca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na cestách, </a:t>
            </a:r>
            <a:r>
              <a:rPr lang="cs-CZ" dirty="0" err="1" smtClean="0"/>
              <a:t>kňaz</a:t>
            </a:r>
            <a:r>
              <a:rPr lang="cs-CZ" dirty="0" smtClean="0"/>
              <a:t> </a:t>
            </a:r>
          </a:p>
          <a:p>
            <a:pPr>
              <a:buFontTx/>
              <a:buChar char="-"/>
            </a:pPr>
            <a:r>
              <a:rPr lang="cs-CZ" b="1" dirty="0" err="1" smtClean="0"/>
              <a:t>Fatima</a:t>
            </a:r>
            <a:r>
              <a:rPr lang="cs-CZ" dirty="0" smtClean="0"/>
              <a:t> – Reného </a:t>
            </a:r>
            <a:r>
              <a:rPr lang="cs-CZ" dirty="0" err="1" smtClean="0"/>
              <a:t>stratená</a:t>
            </a:r>
            <a:r>
              <a:rPr lang="cs-CZ" dirty="0" smtClean="0"/>
              <a:t> sestra, </a:t>
            </a:r>
            <a:r>
              <a:rPr lang="cs-CZ" dirty="0" err="1" smtClean="0"/>
              <a:t>ktorá</a:t>
            </a:r>
            <a:r>
              <a:rPr lang="cs-CZ" dirty="0" smtClean="0"/>
              <a:t> žije na dvore </a:t>
            </a:r>
            <a:r>
              <a:rPr lang="cs-CZ" dirty="0" err="1" smtClean="0"/>
              <a:t>tripoliského</a:t>
            </a:r>
            <a:r>
              <a:rPr lang="cs-CZ" dirty="0" smtClean="0"/>
              <a:t> pašu </a:t>
            </a:r>
          </a:p>
          <a:p>
            <a:pPr>
              <a:buFontTx/>
              <a:buChar char="-"/>
            </a:pPr>
            <a:r>
              <a:rPr lang="cs-CZ" b="1" dirty="0" err="1" smtClean="0"/>
              <a:t>tripoliský</a:t>
            </a:r>
            <a:r>
              <a:rPr lang="cs-CZ" b="1" dirty="0" smtClean="0"/>
              <a:t> paša </a:t>
            </a:r>
            <a:r>
              <a:rPr lang="cs-CZ" dirty="0" smtClean="0"/>
              <a:t>– vychovával </a:t>
            </a:r>
            <a:r>
              <a:rPr lang="cs-CZ" dirty="0" err="1" smtClean="0"/>
              <a:t>Fatimu</a:t>
            </a:r>
            <a:r>
              <a:rPr lang="cs-CZ" dirty="0" smtClean="0"/>
              <a:t> od </a:t>
            </a:r>
            <a:r>
              <a:rPr lang="cs-CZ" dirty="0" err="1" smtClean="0"/>
              <a:t>narodenia</a:t>
            </a:r>
            <a:r>
              <a:rPr lang="cs-CZ" dirty="0" smtClean="0"/>
              <a:t>, </a:t>
            </a:r>
            <a:r>
              <a:rPr lang="cs-CZ" dirty="0" err="1" smtClean="0"/>
              <a:t>správca</a:t>
            </a:r>
            <a:r>
              <a:rPr lang="cs-CZ" dirty="0" smtClean="0"/>
              <a:t> Tripolisu </a:t>
            </a:r>
          </a:p>
          <a:p>
            <a:pPr>
              <a:buFontTx/>
              <a:buChar char="-"/>
            </a:pPr>
            <a:r>
              <a:rPr lang="cs-CZ" b="1" dirty="0" err="1" smtClean="0"/>
              <a:t>Hadix</a:t>
            </a:r>
            <a:r>
              <a:rPr lang="cs-CZ" dirty="0" err="1" smtClean="0"/>
              <a:t>a</a:t>
            </a:r>
            <a:r>
              <a:rPr lang="cs-CZ" dirty="0" smtClean="0"/>
              <a:t> – </a:t>
            </a:r>
            <a:r>
              <a:rPr lang="cs-CZ" dirty="0" err="1" smtClean="0"/>
              <a:t>veľmi</a:t>
            </a:r>
            <a:r>
              <a:rPr lang="cs-CZ" dirty="0" smtClean="0"/>
              <a:t> </a:t>
            </a:r>
            <a:r>
              <a:rPr lang="cs-CZ" dirty="0" err="1" smtClean="0"/>
              <a:t>múdra</a:t>
            </a:r>
            <a:r>
              <a:rPr lang="cs-CZ" dirty="0" smtClean="0"/>
              <a:t> krásna </a:t>
            </a:r>
            <a:r>
              <a:rPr lang="cs-CZ" dirty="0" err="1" smtClean="0"/>
              <a:t>muftiho</a:t>
            </a:r>
            <a:r>
              <a:rPr lang="cs-CZ" dirty="0" smtClean="0"/>
              <a:t> </a:t>
            </a:r>
            <a:r>
              <a:rPr lang="cs-CZ" dirty="0" err="1" smtClean="0"/>
              <a:t>dcéra</a:t>
            </a:r>
            <a:r>
              <a:rPr lang="cs-CZ" dirty="0" smtClean="0"/>
              <a:t>, </a:t>
            </a:r>
            <a:r>
              <a:rPr lang="cs-CZ" dirty="0" err="1" smtClean="0"/>
              <a:t>zaľúbi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do Reného </a:t>
            </a:r>
          </a:p>
          <a:p>
            <a:pPr>
              <a:buFontTx/>
              <a:buChar char="-"/>
            </a:pPr>
            <a:r>
              <a:rPr lang="cs-CZ" b="1" dirty="0" err="1" smtClean="0"/>
              <a:t>mufti</a:t>
            </a:r>
            <a:r>
              <a:rPr lang="cs-CZ" dirty="0" smtClean="0"/>
              <a:t> – </a:t>
            </a:r>
            <a:r>
              <a:rPr lang="cs-CZ" dirty="0" err="1" smtClean="0"/>
              <a:t>Hadixin</a:t>
            </a:r>
            <a:r>
              <a:rPr lang="cs-CZ" dirty="0" smtClean="0"/>
              <a:t> otec, mohamedánsky patriarcha </a:t>
            </a:r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sk-S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91264" cy="599728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cs-CZ" b="1" dirty="0" smtClean="0"/>
              <a:t>1. </a:t>
            </a:r>
            <a:r>
              <a:rPr lang="cs-CZ" b="1" dirty="0" err="1" smtClean="0"/>
              <a:t>časť</a:t>
            </a:r>
            <a:endParaRPr lang="cs-CZ" b="1" dirty="0" smtClean="0"/>
          </a:p>
          <a:p>
            <a:pPr algn="just">
              <a:buNone/>
            </a:pPr>
            <a:r>
              <a:rPr lang="cs-CZ" dirty="0" smtClean="0"/>
              <a:t>René </a:t>
            </a:r>
            <a:r>
              <a:rPr lang="cs-CZ" dirty="0" err="1" smtClean="0"/>
              <a:t>odchádza</a:t>
            </a:r>
            <a:r>
              <a:rPr lang="cs-CZ" dirty="0" smtClean="0"/>
              <a:t> </a:t>
            </a:r>
            <a:r>
              <a:rPr lang="cs-CZ" dirty="0" err="1" smtClean="0"/>
              <a:t>so</a:t>
            </a:r>
            <a:r>
              <a:rPr lang="cs-CZ" dirty="0" smtClean="0"/>
              <a:t> </a:t>
            </a:r>
            <a:r>
              <a:rPr lang="cs-CZ" dirty="0" err="1" smtClean="0"/>
              <a:t>svojím</a:t>
            </a:r>
            <a:r>
              <a:rPr lang="cs-CZ" dirty="0" smtClean="0"/>
              <a:t> </a:t>
            </a:r>
            <a:r>
              <a:rPr lang="cs-CZ" dirty="0" err="1" smtClean="0"/>
              <a:t>sprievodcom</a:t>
            </a:r>
            <a:r>
              <a:rPr lang="cs-CZ" dirty="0" smtClean="0"/>
              <a:t> Van </a:t>
            </a:r>
            <a:r>
              <a:rPr lang="cs-CZ" dirty="0" err="1" smtClean="0"/>
              <a:t>Stiphoutom</a:t>
            </a:r>
            <a:r>
              <a:rPr lang="cs-CZ" dirty="0" smtClean="0"/>
              <a:t> z </a:t>
            </a:r>
            <a:r>
              <a:rPr lang="cs-CZ" dirty="0" err="1" smtClean="0"/>
              <a:t>Benátok</a:t>
            </a:r>
            <a:r>
              <a:rPr lang="cs-CZ" dirty="0" smtClean="0"/>
              <a:t> do Tripolisu </a:t>
            </a:r>
            <a:r>
              <a:rPr lang="cs-CZ" dirty="0" err="1" smtClean="0"/>
              <a:t>hľadať</a:t>
            </a:r>
            <a:r>
              <a:rPr lang="cs-CZ" dirty="0" smtClean="0"/>
              <a:t> </a:t>
            </a:r>
            <a:r>
              <a:rPr lang="cs-CZ" dirty="0" err="1" smtClean="0"/>
              <a:t>svoju</a:t>
            </a:r>
            <a:r>
              <a:rPr lang="cs-CZ" dirty="0" smtClean="0"/>
              <a:t> </a:t>
            </a:r>
            <a:r>
              <a:rPr lang="cs-CZ" dirty="0" err="1" smtClean="0"/>
              <a:t>stratenú</a:t>
            </a:r>
            <a:r>
              <a:rPr lang="cs-CZ" dirty="0" smtClean="0"/>
              <a:t> sestru. V Tripolise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stretáva</a:t>
            </a:r>
            <a:r>
              <a:rPr lang="cs-CZ" dirty="0" smtClean="0"/>
              <a:t> s pašovou </a:t>
            </a:r>
            <a:r>
              <a:rPr lang="cs-CZ" dirty="0" err="1" smtClean="0"/>
              <a:t>dcérou</a:t>
            </a:r>
            <a:r>
              <a:rPr lang="cs-CZ" dirty="0" smtClean="0"/>
              <a:t> </a:t>
            </a:r>
            <a:r>
              <a:rPr lang="cs-CZ" dirty="0" err="1" smtClean="0"/>
              <a:t>Fatimou</a:t>
            </a:r>
            <a:r>
              <a:rPr lang="cs-CZ" dirty="0" smtClean="0"/>
              <a:t> a </a:t>
            </a:r>
            <a:r>
              <a:rPr lang="cs-CZ" dirty="0" err="1" smtClean="0"/>
              <a:t>zistí</a:t>
            </a:r>
            <a:r>
              <a:rPr lang="cs-CZ" dirty="0" smtClean="0"/>
              <a:t>, že </a:t>
            </a:r>
            <a:r>
              <a:rPr lang="cs-CZ" dirty="0" err="1" smtClean="0"/>
              <a:t>práve</a:t>
            </a:r>
            <a:r>
              <a:rPr lang="cs-CZ" dirty="0" smtClean="0"/>
              <a:t> ona je jeho sestra. </a:t>
            </a:r>
            <a:r>
              <a:rPr lang="cs-CZ" dirty="0" err="1" smtClean="0"/>
              <a:t>Plánujú</a:t>
            </a:r>
            <a:r>
              <a:rPr lang="cs-CZ" dirty="0" smtClean="0"/>
              <a:t> </a:t>
            </a:r>
            <a:r>
              <a:rPr lang="cs-CZ" dirty="0" err="1" smtClean="0"/>
              <a:t>spoločný</a:t>
            </a:r>
            <a:r>
              <a:rPr lang="cs-CZ" dirty="0" smtClean="0"/>
              <a:t> útek, no </a:t>
            </a:r>
            <a:r>
              <a:rPr lang="cs-CZ" dirty="0" err="1" smtClean="0"/>
              <a:t>Fatimu</a:t>
            </a:r>
            <a:r>
              <a:rPr lang="cs-CZ" dirty="0" smtClean="0"/>
              <a:t> </a:t>
            </a:r>
            <a:r>
              <a:rPr lang="cs-CZ" dirty="0" err="1" smtClean="0"/>
              <a:t>unesú</a:t>
            </a:r>
            <a:r>
              <a:rPr lang="cs-CZ" dirty="0" smtClean="0"/>
              <a:t>. René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ju</a:t>
            </a:r>
            <a:r>
              <a:rPr lang="cs-CZ" dirty="0" smtClean="0"/>
              <a:t> </a:t>
            </a:r>
            <a:r>
              <a:rPr lang="cs-CZ" dirty="0" err="1" smtClean="0"/>
              <a:t>opäť</a:t>
            </a:r>
            <a:r>
              <a:rPr lang="cs-CZ" dirty="0" smtClean="0"/>
              <a:t> </a:t>
            </a:r>
            <a:r>
              <a:rPr lang="cs-CZ" dirty="0" err="1" smtClean="0"/>
              <a:t>vydáva</a:t>
            </a:r>
            <a:r>
              <a:rPr lang="cs-CZ" dirty="0" smtClean="0"/>
              <a:t> </a:t>
            </a:r>
            <a:r>
              <a:rPr lang="cs-CZ" dirty="0" err="1" smtClean="0"/>
              <a:t>hľadať</a:t>
            </a:r>
            <a:r>
              <a:rPr lang="cs-CZ" dirty="0" smtClean="0"/>
              <a:t>, ale </a:t>
            </a:r>
            <a:r>
              <a:rPr lang="cs-CZ" dirty="0" err="1" smtClean="0"/>
              <a:t>dostáva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do otroctva. Tu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stáva</a:t>
            </a:r>
            <a:r>
              <a:rPr lang="cs-CZ" dirty="0" smtClean="0"/>
              <a:t> </a:t>
            </a:r>
            <a:r>
              <a:rPr lang="cs-CZ" dirty="0" err="1" smtClean="0"/>
              <a:t>učiteľom</a:t>
            </a:r>
            <a:r>
              <a:rPr lang="cs-CZ" dirty="0" smtClean="0"/>
              <a:t> </a:t>
            </a:r>
            <a:r>
              <a:rPr lang="cs-CZ" dirty="0" err="1" smtClean="0"/>
              <a:t>muftiho</a:t>
            </a:r>
            <a:r>
              <a:rPr lang="cs-CZ" dirty="0" smtClean="0"/>
              <a:t> </a:t>
            </a:r>
            <a:r>
              <a:rPr lang="cs-CZ" dirty="0" err="1" smtClean="0"/>
              <a:t>krásnej</a:t>
            </a:r>
            <a:r>
              <a:rPr lang="cs-CZ" dirty="0" smtClean="0"/>
              <a:t> </a:t>
            </a:r>
            <a:r>
              <a:rPr lang="cs-CZ" dirty="0" err="1" smtClean="0"/>
              <a:t>dcéry</a:t>
            </a:r>
            <a:r>
              <a:rPr lang="cs-CZ" dirty="0" smtClean="0"/>
              <a:t> </a:t>
            </a:r>
            <a:r>
              <a:rPr lang="cs-CZ" dirty="0" err="1" smtClean="0"/>
              <a:t>Hadixy</a:t>
            </a:r>
            <a:r>
              <a:rPr lang="cs-CZ" dirty="0" smtClean="0"/>
              <a:t>. </a:t>
            </a:r>
            <a:r>
              <a:rPr lang="cs-CZ" dirty="0" err="1" smtClean="0"/>
              <a:t>Hadixu</a:t>
            </a:r>
            <a:r>
              <a:rPr lang="cs-CZ" dirty="0" smtClean="0"/>
              <a:t> </a:t>
            </a:r>
            <a:r>
              <a:rPr lang="cs-CZ" dirty="0" err="1" smtClean="0"/>
              <a:t>ešte</a:t>
            </a:r>
            <a:r>
              <a:rPr lang="cs-CZ" dirty="0" smtClean="0"/>
              <a:t> v </a:t>
            </a:r>
            <a:r>
              <a:rPr lang="cs-CZ" dirty="0" err="1" smtClean="0"/>
              <a:t>kolíske</a:t>
            </a:r>
            <a:r>
              <a:rPr lang="cs-CZ" dirty="0" smtClean="0"/>
              <a:t> </a:t>
            </a:r>
            <a:r>
              <a:rPr lang="cs-CZ" dirty="0" err="1" smtClean="0"/>
              <a:t>sľúbili</a:t>
            </a:r>
            <a:r>
              <a:rPr lang="cs-CZ" dirty="0" smtClean="0"/>
              <a:t> synovi </a:t>
            </a:r>
            <a:r>
              <a:rPr lang="cs-CZ" dirty="0" err="1" smtClean="0"/>
              <a:t>tripoliskému</a:t>
            </a:r>
            <a:r>
              <a:rPr lang="cs-CZ" dirty="0" smtClean="0"/>
              <a:t> pašovi - </a:t>
            </a:r>
            <a:r>
              <a:rPr lang="cs-CZ" dirty="0" err="1" smtClean="0"/>
              <a:t>Ibrahimovi</a:t>
            </a:r>
            <a:r>
              <a:rPr lang="cs-CZ" dirty="0" smtClean="0"/>
              <a:t>. </a:t>
            </a:r>
            <a:r>
              <a:rPr lang="cs-CZ" dirty="0" err="1" smtClean="0"/>
              <a:t>Zaľúbia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do </a:t>
            </a:r>
            <a:r>
              <a:rPr lang="cs-CZ" dirty="0" err="1" smtClean="0"/>
              <a:t>seba</a:t>
            </a:r>
            <a:r>
              <a:rPr lang="cs-CZ" dirty="0" smtClean="0"/>
              <a:t> a </a:t>
            </a:r>
            <a:r>
              <a:rPr lang="cs-CZ" dirty="0" err="1" smtClean="0"/>
              <a:t>chcú</a:t>
            </a:r>
            <a:r>
              <a:rPr lang="cs-CZ" dirty="0" smtClean="0"/>
              <a:t> spolu </a:t>
            </a:r>
            <a:r>
              <a:rPr lang="cs-CZ" dirty="0" err="1" smtClean="0"/>
              <a:t>odísť</a:t>
            </a:r>
            <a:r>
              <a:rPr lang="cs-CZ" dirty="0" smtClean="0"/>
              <a:t> do Reného rodného </a:t>
            </a:r>
            <a:r>
              <a:rPr lang="cs-CZ" dirty="0" err="1" smtClean="0"/>
              <a:t>mesta</a:t>
            </a:r>
            <a:r>
              <a:rPr lang="cs-CZ" dirty="0" smtClean="0"/>
              <a:t> </a:t>
            </a:r>
            <a:r>
              <a:rPr lang="cs-CZ" dirty="0" err="1" smtClean="0"/>
              <a:t>Benátok</a:t>
            </a:r>
            <a:r>
              <a:rPr lang="cs-CZ" dirty="0" smtClean="0"/>
              <a:t>. </a:t>
            </a:r>
            <a:r>
              <a:rPr lang="cs-CZ" dirty="0" err="1" smtClean="0"/>
              <a:t>Oboch</a:t>
            </a:r>
            <a:r>
              <a:rPr lang="cs-CZ" dirty="0" smtClean="0"/>
              <a:t> </a:t>
            </a:r>
            <a:r>
              <a:rPr lang="cs-CZ" dirty="0" err="1" smtClean="0"/>
              <a:t>odsúdia</a:t>
            </a:r>
            <a:r>
              <a:rPr lang="cs-CZ" dirty="0" smtClean="0"/>
              <a:t> na smrť. Spolu s Reném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zachránia</a:t>
            </a:r>
            <a:r>
              <a:rPr lang="cs-CZ" dirty="0" smtClean="0"/>
              <a:t> </a:t>
            </a:r>
            <a:r>
              <a:rPr lang="cs-CZ" dirty="0" err="1" smtClean="0"/>
              <a:t>pred</a:t>
            </a:r>
            <a:r>
              <a:rPr lang="cs-CZ" dirty="0" smtClean="0"/>
              <a:t> </a:t>
            </a:r>
            <a:r>
              <a:rPr lang="cs-CZ" dirty="0" err="1" smtClean="0"/>
              <a:t>smrťou</a:t>
            </a:r>
            <a:r>
              <a:rPr lang="cs-CZ" dirty="0" smtClean="0"/>
              <a:t>. René </a:t>
            </a:r>
            <a:r>
              <a:rPr lang="cs-CZ" dirty="0" err="1" smtClean="0"/>
              <a:t>odchádza</a:t>
            </a:r>
            <a:r>
              <a:rPr lang="cs-CZ" dirty="0" smtClean="0"/>
              <a:t> do </a:t>
            </a:r>
            <a:r>
              <a:rPr lang="cs-CZ" dirty="0" err="1" smtClean="0"/>
              <a:t>Benátok</a:t>
            </a:r>
            <a:r>
              <a:rPr lang="cs-CZ" dirty="0" smtClean="0"/>
              <a:t>. </a:t>
            </a:r>
            <a:r>
              <a:rPr lang="cs-CZ" dirty="0" err="1" smtClean="0"/>
              <a:t>Hadixe</a:t>
            </a:r>
            <a:r>
              <a:rPr lang="cs-CZ" dirty="0" smtClean="0"/>
              <a:t> </a:t>
            </a:r>
            <a:r>
              <a:rPr lang="cs-CZ" dirty="0" err="1" smtClean="0"/>
              <a:t>sľúbi</a:t>
            </a:r>
            <a:r>
              <a:rPr lang="cs-CZ" dirty="0" smtClean="0"/>
              <a:t>, že </a:t>
            </a:r>
            <a:r>
              <a:rPr lang="cs-CZ" dirty="0" err="1" smtClean="0"/>
              <a:t>sa</a:t>
            </a:r>
            <a:r>
              <a:rPr lang="cs-CZ" dirty="0" smtClean="0"/>
              <a:t> po </a:t>
            </a:r>
            <a:r>
              <a:rPr lang="cs-CZ" dirty="0" err="1" smtClean="0"/>
              <a:t>ňu</a:t>
            </a:r>
            <a:r>
              <a:rPr lang="cs-CZ" dirty="0" smtClean="0"/>
              <a:t> </a:t>
            </a:r>
            <a:r>
              <a:rPr lang="cs-CZ" dirty="0" err="1" smtClean="0"/>
              <a:t>vráti</a:t>
            </a:r>
            <a:r>
              <a:rPr lang="cs-CZ" dirty="0" smtClean="0"/>
              <a:t>. </a:t>
            </a:r>
            <a:r>
              <a:rPr lang="cs-CZ" dirty="0" err="1" smtClean="0"/>
              <a:t>Medzitým</a:t>
            </a:r>
            <a:r>
              <a:rPr lang="cs-CZ" dirty="0" smtClean="0"/>
              <a:t> Van </a:t>
            </a:r>
            <a:r>
              <a:rPr lang="cs-CZ" dirty="0" err="1" smtClean="0"/>
              <a:t>Stiphout</a:t>
            </a:r>
            <a:r>
              <a:rPr lang="cs-CZ" dirty="0" smtClean="0"/>
              <a:t> </a:t>
            </a:r>
            <a:r>
              <a:rPr lang="cs-CZ" dirty="0" err="1" smtClean="0"/>
              <a:t>zachráni</a:t>
            </a:r>
            <a:r>
              <a:rPr lang="cs-CZ" dirty="0" smtClean="0"/>
              <a:t> </a:t>
            </a:r>
            <a:r>
              <a:rPr lang="cs-CZ" dirty="0" err="1" smtClean="0"/>
              <a:t>Fatimu</a:t>
            </a:r>
            <a:r>
              <a:rPr lang="cs-CZ" dirty="0" smtClean="0"/>
              <a:t> a spolu </a:t>
            </a:r>
            <a:r>
              <a:rPr lang="cs-CZ" dirty="0" err="1" smtClean="0"/>
              <a:t>odchádzajú</a:t>
            </a:r>
            <a:r>
              <a:rPr lang="cs-CZ" dirty="0" smtClean="0"/>
              <a:t> do </a:t>
            </a:r>
            <a:r>
              <a:rPr lang="cs-CZ" dirty="0" err="1" smtClean="0"/>
              <a:t>Benátok</a:t>
            </a:r>
            <a:r>
              <a:rPr lang="cs-CZ" dirty="0" smtClean="0"/>
              <a:t>  </a:t>
            </a:r>
            <a:r>
              <a:rPr lang="cs-CZ" dirty="0" err="1" smtClean="0"/>
              <a:t>Práve</a:t>
            </a:r>
            <a:r>
              <a:rPr lang="cs-CZ" dirty="0" smtClean="0"/>
              <a:t> tu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dozvedajú</a:t>
            </a:r>
            <a:r>
              <a:rPr lang="cs-CZ" dirty="0" smtClean="0"/>
              <a:t> pravdu o </a:t>
            </a:r>
            <a:r>
              <a:rPr lang="cs-CZ" dirty="0" err="1" smtClean="0"/>
              <a:t>pôvode</a:t>
            </a:r>
            <a:r>
              <a:rPr lang="cs-CZ" dirty="0" smtClean="0"/>
              <a:t> </a:t>
            </a:r>
            <a:r>
              <a:rPr lang="cs-CZ" dirty="0" err="1" smtClean="0"/>
              <a:t>Fatimy</a:t>
            </a:r>
            <a:r>
              <a:rPr lang="cs-CZ" dirty="0" smtClean="0"/>
              <a:t> a jej bratovi. </a:t>
            </a:r>
            <a:r>
              <a:rPr lang="cs-CZ" dirty="0" err="1" smtClean="0"/>
              <a:t>Keď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s Reném </a:t>
            </a:r>
            <a:r>
              <a:rPr lang="cs-CZ" dirty="0" err="1" smtClean="0"/>
              <a:t>stretávajú</a:t>
            </a:r>
            <a:r>
              <a:rPr lang="cs-CZ" dirty="0" smtClean="0"/>
              <a:t> v </a:t>
            </a:r>
            <a:r>
              <a:rPr lang="cs-CZ" dirty="0" err="1" smtClean="0"/>
              <a:t>Benátkach</a:t>
            </a:r>
            <a:r>
              <a:rPr lang="cs-CZ" dirty="0" smtClean="0"/>
              <a:t> </a:t>
            </a:r>
            <a:r>
              <a:rPr lang="cs-CZ" dirty="0" err="1" smtClean="0"/>
              <a:t>sú</a:t>
            </a:r>
            <a:r>
              <a:rPr lang="cs-CZ" dirty="0" smtClean="0"/>
              <a:t> </a:t>
            </a:r>
            <a:r>
              <a:rPr lang="cs-CZ" dirty="0" err="1" smtClean="0"/>
              <a:t>veľmi</a:t>
            </a:r>
            <a:r>
              <a:rPr lang="cs-CZ" dirty="0" smtClean="0"/>
              <a:t> šťastní. </a:t>
            </a:r>
            <a:r>
              <a:rPr lang="cs-CZ" dirty="0" err="1" smtClean="0"/>
              <a:t>Nakoniec</a:t>
            </a:r>
            <a:r>
              <a:rPr lang="cs-CZ" dirty="0" smtClean="0"/>
              <a:t> do </a:t>
            </a:r>
            <a:r>
              <a:rPr lang="cs-CZ" dirty="0" err="1" smtClean="0"/>
              <a:t>Benátok</a:t>
            </a:r>
            <a:r>
              <a:rPr lang="cs-CZ" dirty="0" smtClean="0"/>
              <a:t> </a:t>
            </a:r>
            <a:r>
              <a:rPr lang="cs-CZ" dirty="0" err="1" smtClean="0"/>
              <a:t>prichádza</a:t>
            </a:r>
            <a:r>
              <a:rPr lang="cs-CZ" dirty="0" smtClean="0"/>
              <a:t> aj </a:t>
            </a:r>
            <a:r>
              <a:rPr lang="cs-CZ" dirty="0" err="1" smtClean="0"/>
              <a:t>Hadixa</a:t>
            </a:r>
            <a:r>
              <a:rPr lang="cs-CZ" dirty="0" smtClean="0"/>
              <a:t> a </a:t>
            </a:r>
            <a:r>
              <a:rPr lang="cs-CZ" dirty="0" err="1" smtClean="0"/>
              <a:t>všetko</a:t>
            </a:r>
            <a:r>
              <a:rPr lang="cs-CZ" dirty="0" smtClean="0"/>
              <a:t> dobře končí.</a:t>
            </a:r>
            <a:endParaRPr lang="sk-S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91264" cy="599728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cs-CZ" b="1" dirty="0" smtClean="0"/>
              <a:t>2. </a:t>
            </a:r>
            <a:r>
              <a:rPr lang="cs-CZ" b="1" dirty="0" err="1" smtClean="0"/>
              <a:t>časť</a:t>
            </a:r>
            <a:endParaRPr lang="cs-CZ" b="1" dirty="0" smtClean="0"/>
          </a:p>
          <a:p>
            <a:pPr algn="just">
              <a:buNone/>
            </a:pPr>
            <a:r>
              <a:rPr lang="cs-CZ" dirty="0" smtClean="0"/>
              <a:t>V </a:t>
            </a:r>
            <a:r>
              <a:rPr lang="cs-CZ" dirty="0" err="1" smtClean="0"/>
              <a:t>druhom</a:t>
            </a:r>
            <a:r>
              <a:rPr lang="cs-CZ" dirty="0" smtClean="0"/>
              <a:t> </a:t>
            </a:r>
            <a:r>
              <a:rPr lang="cs-CZ" dirty="0" err="1" smtClean="0"/>
              <a:t>zväzku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vyberie</a:t>
            </a:r>
            <a:r>
              <a:rPr lang="cs-CZ" dirty="0" smtClean="0"/>
              <a:t> spolu s Van </a:t>
            </a:r>
            <a:r>
              <a:rPr lang="cs-CZ" dirty="0" err="1" smtClean="0"/>
              <a:t>Stiphoutom</a:t>
            </a:r>
            <a:r>
              <a:rPr lang="cs-CZ" dirty="0" smtClean="0"/>
              <a:t> </a:t>
            </a:r>
            <a:r>
              <a:rPr lang="cs-CZ" dirty="0" err="1" smtClean="0"/>
              <a:t>spoznávať</a:t>
            </a:r>
            <a:r>
              <a:rPr lang="cs-CZ" dirty="0" smtClean="0"/>
              <a:t> </a:t>
            </a:r>
            <a:r>
              <a:rPr lang="cs-CZ" dirty="0" err="1" smtClean="0"/>
              <a:t>európske</a:t>
            </a:r>
            <a:r>
              <a:rPr lang="cs-CZ" dirty="0" smtClean="0"/>
              <a:t> krajiny. </a:t>
            </a:r>
            <a:r>
              <a:rPr lang="cs-CZ" dirty="0" err="1" smtClean="0"/>
              <a:t>Najprv</a:t>
            </a:r>
            <a:r>
              <a:rPr lang="cs-CZ" dirty="0" smtClean="0"/>
              <a:t> </a:t>
            </a:r>
            <a:r>
              <a:rPr lang="cs-CZ" dirty="0" err="1" smtClean="0"/>
              <a:t>navštevujú</a:t>
            </a:r>
            <a:r>
              <a:rPr lang="cs-CZ" dirty="0" smtClean="0"/>
              <a:t> </a:t>
            </a:r>
            <a:r>
              <a:rPr lang="cs-CZ" dirty="0" err="1" smtClean="0"/>
              <a:t>kláštory</a:t>
            </a:r>
            <a:r>
              <a:rPr lang="cs-CZ" dirty="0" smtClean="0"/>
              <a:t>. </a:t>
            </a:r>
            <a:r>
              <a:rPr lang="cs-CZ" dirty="0" err="1" smtClean="0"/>
              <a:t>Spoznávajú</a:t>
            </a:r>
            <a:r>
              <a:rPr lang="cs-CZ" dirty="0" smtClean="0"/>
              <a:t> </a:t>
            </a:r>
            <a:r>
              <a:rPr lang="cs-CZ" dirty="0" err="1" smtClean="0"/>
              <a:t>mladú</a:t>
            </a:r>
            <a:r>
              <a:rPr lang="cs-CZ" dirty="0" smtClean="0"/>
              <a:t> mníšku, </a:t>
            </a:r>
            <a:r>
              <a:rPr lang="cs-CZ" dirty="0" err="1" smtClean="0"/>
              <a:t>ktorá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odhalí svoje </a:t>
            </a:r>
            <a:r>
              <a:rPr lang="cs-CZ" dirty="0" err="1" smtClean="0"/>
              <a:t>tajomstvo</a:t>
            </a:r>
            <a:r>
              <a:rPr lang="cs-CZ" dirty="0" smtClean="0"/>
              <a:t>, </a:t>
            </a:r>
            <a:r>
              <a:rPr lang="cs-CZ" dirty="0" err="1" smtClean="0"/>
              <a:t>pre</a:t>
            </a:r>
            <a:r>
              <a:rPr lang="cs-CZ" dirty="0" smtClean="0"/>
              <a:t> </a:t>
            </a:r>
            <a:r>
              <a:rPr lang="cs-CZ" dirty="0" err="1" smtClean="0"/>
              <a:t>ktoré</a:t>
            </a:r>
            <a:r>
              <a:rPr lang="cs-CZ" dirty="0" smtClean="0"/>
              <a:t> musí aj </a:t>
            </a:r>
            <a:r>
              <a:rPr lang="cs-CZ" dirty="0" err="1" smtClean="0"/>
              <a:t>naďalej</a:t>
            </a:r>
            <a:r>
              <a:rPr lang="cs-CZ" dirty="0" smtClean="0"/>
              <a:t> byť </a:t>
            </a:r>
            <a:r>
              <a:rPr lang="cs-CZ" dirty="0" err="1" smtClean="0"/>
              <a:t>mníškou</a:t>
            </a:r>
            <a:r>
              <a:rPr lang="cs-CZ" dirty="0" smtClean="0"/>
              <a:t>. Plavili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Dunajom</a:t>
            </a:r>
            <a:r>
              <a:rPr lang="cs-CZ" dirty="0" smtClean="0"/>
              <a:t> </a:t>
            </a:r>
            <a:r>
              <a:rPr lang="cs-CZ" dirty="0" err="1" smtClean="0"/>
              <a:t>cez</a:t>
            </a:r>
            <a:r>
              <a:rPr lang="cs-CZ" dirty="0" smtClean="0"/>
              <a:t> </a:t>
            </a:r>
            <a:r>
              <a:rPr lang="cs-CZ" dirty="0" err="1" smtClean="0"/>
              <a:t>Viedeň</a:t>
            </a:r>
            <a:r>
              <a:rPr lang="cs-CZ" dirty="0" smtClean="0"/>
              <a:t>, na Slovensko. Tu </a:t>
            </a:r>
            <a:r>
              <a:rPr lang="cs-CZ" dirty="0" err="1" smtClean="0"/>
              <a:t>sa</a:t>
            </a:r>
            <a:r>
              <a:rPr lang="cs-CZ" dirty="0" smtClean="0"/>
              <a:t> k nim </a:t>
            </a:r>
            <a:r>
              <a:rPr lang="cs-CZ" dirty="0" err="1" smtClean="0"/>
              <a:t>pripája</a:t>
            </a:r>
            <a:r>
              <a:rPr lang="cs-CZ" dirty="0" smtClean="0"/>
              <a:t> </a:t>
            </a:r>
            <a:r>
              <a:rPr lang="cs-CZ" dirty="0" err="1" smtClean="0"/>
              <a:t>sprievodca</a:t>
            </a:r>
            <a:r>
              <a:rPr lang="cs-CZ" dirty="0" smtClean="0"/>
              <a:t>, </a:t>
            </a:r>
            <a:r>
              <a:rPr lang="cs-CZ" dirty="0" err="1" smtClean="0"/>
              <a:t>ktorý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vysvetľuje</a:t>
            </a:r>
            <a:r>
              <a:rPr lang="cs-CZ" dirty="0" smtClean="0"/>
              <a:t> slovenské </a:t>
            </a:r>
            <a:r>
              <a:rPr lang="cs-CZ" dirty="0" err="1" smtClean="0"/>
              <a:t>pomery</a:t>
            </a:r>
            <a:r>
              <a:rPr lang="cs-CZ" dirty="0" smtClean="0"/>
              <a:t>. René, </a:t>
            </a:r>
            <a:r>
              <a:rPr lang="cs-CZ" dirty="0" err="1" smtClean="0"/>
              <a:t>ako</a:t>
            </a:r>
            <a:r>
              <a:rPr lang="cs-CZ" dirty="0" smtClean="0"/>
              <a:t> nezaujatý </a:t>
            </a:r>
            <a:r>
              <a:rPr lang="cs-CZ" dirty="0" err="1" smtClean="0"/>
              <a:t>cudzinec</a:t>
            </a:r>
            <a:r>
              <a:rPr lang="cs-CZ" dirty="0" smtClean="0"/>
              <a:t>, pozoruje a </a:t>
            </a:r>
            <a:r>
              <a:rPr lang="cs-CZ" dirty="0" err="1" smtClean="0"/>
              <a:t>súdi</a:t>
            </a:r>
            <a:r>
              <a:rPr lang="cs-CZ" dirty="0" smtClean="0"/>
              <a:t> mravy </a:t>
            </a:r>
            <a:r>
              <a:rPr lang="cs-CZ" dirty="0" err="1" smtClean="0"/>
              <a:t>panujúce</a:t>
            </a:r>
            <a:r>
              <a:rPr lang="cs-CZ" dirty="0" smtClean="0"/>
              <a:t> na Slovensku. Poučuje </a:t>
            </a:r>
            <a:r>
              <a:rPr lang="cs-CZ" dirty="0" err="1" smtClean="0"/>
              <a:t>ich</a:t>
            </a:r>
            <a:r>
              <a:rPr lang="cs-CZ" dirty="0" smtClean="0"/>
              <a:t> o </a:t>
            </a:r>
            <a:r>
              <a:rPr lang="cs-CZ" dirty="0" err="1" smtClean="0"/>
              <a:t>Slovákoch</a:t>
            </a:r>
            <a:r>
              <a:rPr lang="cs-CZ" dirty="0" smtClean="0"/>
              <a:t>, o </a:t>
            </a:r>
            <a:r>
              <a:rPr lang="cs-CZ" dirty="0" err="1" smtClean="0"/>
              <a:t>ich</a:t>
            </a:r>
            <a:r>
              <a:rPr lang="cs-CZ" dirty="0" smtClean="0"/>
              <a:t> jazyku, </a:t>
            </a:r>
            <a:r>
              <a:rPr lang="cs-CZ" dirty="0" err="1" smtClean="0"/>
              <a:t>literatúre</a:t>
            </a:r>
            <a:r>
              <a:rPr lang="cs-CZ" dirty="0" smtClean="0"/>
              <a:t> a </a:t>
            </a:r>
            <a:r>
              <a:rPr lang="cs-CZ" dirty="0" err="1" smtClean="0"/>
              <a:t>dejinách</a:t>
            </a:r>
            <a:r>
              <a:rPr lang="cs-CZ" dirty="0" smtClean="0"/>
              <a:t>. Opisuje </a:t>
            </a:r>
            <a:r>
              <a:rPr lang="cs-CZ" dirty="0" err="1" smtClean="0"/>
              <a:t>dedinské</a:t>
            </a:r>
            <a:r>
              <a:rPr lang="cs-CZ" dirty="0" smtClean="0"/>
              <a:t> </a:t>
            </a:r>
            <a:r>
              <a:rPr lang="cs-CZ" dirty="0" err="1" smtClean="0"/>
              <a:t>pomery</a:t>
            </a:r>
            <a:r>
              <a:rPr lang="cs-CZ" dirty="0" smtClean="0"/>
              <a:t>, výtržnosti a bitky, alkoholizmus, </a:t>
            </a:r>
            <a:r>
              <a:rPr lang="cs-CZ" dirty="0" err="1" smtClean="0"/>
              <a:t>biedu</a:t>
            </a:r>
            <a:r>
              <a:rPr lang="cs-CZ" dirty="0" smtClean="0"/>
              <a:t> a </a:t>
            </a:r>
            <a:r>
              <a:rPr lang="cs-CZ" dirty="0" err="1" smtClean="0"/>
              <a:t>pritom</a:t>
            </a:r>
            <a:r>
              <a:rPr lang="cs-CZ" dirty="0" smtClean="0"/>
              <a:t> </a:t>
            </a:r>
            <a:r>
              <a:rPr lang="cs-CZ" dirty="0" err="1" smtClean="0"/>
              <a:t>zbytočne</a:t>
            </a:r>
            <a:r>
              <a:rPr lang="cs-CZ" dirty="0" smtClean="0"/>
              <a:t> nákladné </a:t>
            </a:r>
            <a:r>
              <a:rPr lang="cs-CZ" dirty="0" err="1" smtClean="0"/>
              <a:t>svadby</a:t>
            </a:r>
            <a:r>
              <a:rPr lang="cs-CZ" dirty="0" smtClean="0"/>
              <a:t>, pobožnosti, </a:t>
            </a:r>
            <a:r>
              <a:rPr lang="cs-CZ" dirty="0" err="1" smtClean="0"/>
              <a:t>poverčivosť</a:t>
            </a:r>
            <a:r>
              <a:rPr lang="cs-CZ" dirty="0" smtClean="0"/>
              <a:t>, </a:t>
            </a:r>
            <a:r>
              <a:rPr lang="cs-CZ" dirty="0" err="1" smtClean="0"/>
              <a:t>odsudzuje</a:t>
            </a:r>
            <a:r>
              <a:rPr lang="cs-CZ" dirty="0" smtClean="0"/>
              <a:t> </a:t>
            </a:r>
            <a:r>
              <a:rPr lang="cs-CZ" dirty="0" err="1" smtClean="0"/>
              <a:t>žobravých</a:t>
            </a:r>
            <a:r>
              <a:rPr lang="cs-CZ" dirty="0" smtClean="0"/>
              <a:t> </a:t>
            </a:r>
            <a:r>
              <a:rPr lang="cs-CZ" dirty="0" err="1" smtClean="0"/>
              <a:t>mníchov</a:t>
            </a:r>
            <a:r>
              <a:rPr lang="cs-CZ" dirty="0" smtClean="0"/>
              <a:t>, opisuje </a:t>
            </a:r>
            <a:r>
              <a:rPr lang="cs-CZ" dirty="0" err="1" smtClean="0"/>
              <a:t>krutosť</a:t>
            </a:r>
            <a:r>
              <a:rPr lang="cs-CZ" dirty="0" smtClean="0"/>
              <a:t> </a:t>
            </a:r>
            <a:r>
              <a:rPr lang="cs-CZ" dirty="0" err="1" smtClean="0"/>
              <a:t>pánov</a:t>
            </a:r>
            <a:r>
              <a:rPr lang="cs-CZ" dirty="0" smtClean="0"/>
              <a:t> a život </a:t>
            </a:r>
            <a:r>
              <a:rPr lang="cs-CZ" dirty="0" err="1" smtClean="0"/>
              <a:t>šľachty</a:t>
            </a:r>
            <a:r>
              <a:rPr lang="cs-CZ" dirty="0" smtClean="0"/>
              <a:t>. </a:t>
            </a:r>
            <a:r>
              <a:rPr lang="cs-CZ" dirty="0" err="1" smtClean="0"/>
              <a:t>Dozvedáme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o </a:t>
            </a:r>
            <a:r>
              <a:rPr lang="cs-CZ" dirty="0" err="1" smtClean="0"/>
              <a:t>rodinnom</a:t>
            </a:r>
            <a:r>
              <a:rPr lang="cs-CZ" dirty="0" smtClean="0"/>
              <a:t> živote </a:t>
            </a:r>
            <a:r>
              <a:rPr lang="cs-CZ" dirty="0" err="1" smtClean="0"/>
              <a:t>evanjelického</a:t>
            </a:r>
            <a:r>
              <a:rPr lang="cs-CZ" dirty="0" smtClean="0"/>
              <a:t> biskupa, o praktikách židovského </a:t>
            </a:r>
            <a:r>
              <a:rPr lang="cs-CZ" dirty="0" err="1" smtClean="0"/>
              <a:t>krčmára</a:t>
            </a:r>
            <a:r>
              <a:rPr lang="cs-CZ" dirty="0" smtClean="0"/>
              <a:t> a </a:t>
            </a:r>
            <a:r>
              <a:rPr lang="cs-CZ" dirty="0" err="1" smtClean="0"/>
              <a:t>lakomstve</a:t>
            </a:r>
            <a:r>
              <a:rPr lang="cs-CZ" dirty="0" smtClean="0"/>
              <a:t> </a:t>
            </a:r>
            <a:r>
              <a:rPr lang="cs-CZ" dirty="0" err="1" smtClean="0"/>
              <a:t>katolíckeho</a:t>
            </a:r>
            <a:r>
              <a:rPr lang="cs-CZ" dirty="0" smtClean="0"/>
              <a:t> </a:t>
            </a:r>
            <a:r>
              <a:rPr lang="cs-CZ" dirty="0" err="1" smtClean="0"/>
              <a:t>farára</a:t>
            </a:r>
            <a:r>
              <a:rPr lang="cs-CZ" dirty="0" smtClean="0"/>
              <a:t>.</a:t>
            </a:r>
            <a:endParaRPr lang="sk-S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8147248" cy="487375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sk-SK" i="1" dirty="0" smtClean="0"/>
              <a:t>Najistejším prostriedkom dostať sa na bohatú faru je teda osvedčený spôsob: Úctivo sa poklonkovať týmto mocným </a:t>
            </a:r>
            <a:r>
              <a:rPr lang="sk-SK" i="1" dirty="0" err="1" smtClean="0"/>
              <a:t>prostredníčkom</a:t>
            </a:r>
            <a:r>
              <a:rPr lang="sk-SK" i="1" dirty="0" smtClean="0"/>
              <a:t>, bozkávať im ruky, do očí aj pred inými vychvaľovať okrem iného najmä ich telesné pôvaby, kartovať s nimi a ochotne im slúžiť rečami aj činmi. Kňaz takto získa meno statočného človeka, čo sa všeobecne rozchýri, a stane sa preto hodným, ba najhodnejším uchádzačom o faru so žijúcim ešte duchovným.</a:t>
            </a:r>
            <a:endParaRPr lang="cs-CZ" dirty="0" smtClean="0"/>
          </a:p>
          <a:p>
            <a:pPr algn="just">
              <a:buNone/>
            </a:pPr>
            <a:r>
              <a:rPr lang="sk-SK" i="1" dirty="0" smtClean="0"/>
              <a:t>Ak sú patróni veľkí páni, ku ktorým sa preto nemožno tak ľahko dostať, natískať sa do ich priazne takýmito spôsobmi, nech sa zaliečajú ich úradníčkom, aj oni im vyhovejú.</a:t>
            </a:r>
            <a:endParaRPr lang="cs-CZ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/>
              <a:t>Anton Bernolák</a:t>
            </a:r>
            <a:br>
              <a:rPr lang="sk-SK"/>
            </a:br>
            <a:r>
              <a:rPr lang="sk-SK" sz="1400"/>
              <a:t>(1762 – 1813)</a:t>
            </a:r>
            <a:endParaRPr lang="en-US" sz="140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" y="1412777"/>
            <a:ext cx="8748464" cy="5184576"/>
          </a:xfrm>
        </p:spPr>
        <p:txBody>
          <a:bodyPr>
            <a:normAutofit fontScale="70000" lnSpcReduction="20000"/>
          </a:bodyPr>
          <a:lstStyle/>
          <a:p>
            <a:r>
              <a:rPr lang="cs-CZ" sz="2900" dirty="0" smtClean="0"/>
              <a:t>Jeho </a:t>
            </a:r>
            <a:r>
              <a:rPr lang="cs-CZ" sz="2900" dirty="0" err="1" smtClean="0"/>
              <a:t>mimoriadny</a:t>
            </a:r>
            <a:r>
              <a:rPr lang="cs-CZ" sz="2900" dirty="0" smtClean="0"/>
              <a:t> talent </a:t>
            </a:r>
            <a:r>
              <a:rPr lang="cs-CZ" sz="2900" dirty="0" err="1" smtClean="0"/>
              <a:t>sa</a:t>
            </a:r>
            <a:r>
              <a:rPr lang="cs-CZ" sz="2900" dirty="0" smtClean="0"/>
              <a:t> </a:t>
            </a:r>
            <a:r>
              <a:rPr lang="cs-CZ" sz="2900" dirty="0" err="1" smtClean="0"/>
              <a:t>prejavil</a:t>
            </a:r>
            <a:r>
              <a:rPr lang="cs-CZ" sz="2900" dirty="0" smtClean="0"/>
              <a:t> už na </a:t>
            </a:r>
            <a:r>
              <a:rPr lang="cs-CZ" sz="2900" dirty="0" err="1" smtClean="0"/>
              <a:t>bratislavskom</a:t>
            </a:r>
            <a:r>
              <a:rPr lang="cs-CZ" sz="2900" dirty="0" smtClean="0"/>
              <a:t> </a:t>
            </a:r>
            <a:r>
              <a:rPr lang="cs-CZ" sz="2900" dirty="0" err="1" smtClean="0"/>
              <a:t>Generálnom</a:t>
            </a:r>
            <a:r>
              <a:rPr lang="cs-CZ" sz="2900" dirty="0" smtClean="0"/>
              <a:t/>
            </a:r>
            <a:br>
              <a:rPr lang="cs-CZ" sz="2900" dirty="0" smtClean="0"/>
            </a:br>
            <a:r>
              <a:rPr lang="cs-CZ" sz="2900" dirty="0" err="1" smtClean="0"/>
              <a:t>seminári</a:t>
            </a:r>
            <a:endParaRPr lang="cs-CZ" sz="2900" dirty="0" smtClean="0"/>
          </a:p>
          <a:p>
            <a:r>
              <a:rPr lang="cs-CZ" sz="2900" dirty="0" smtClean="0"/>
              <a:t>Tam </a:t>
            </a:r>
            <a:r>
              <a:rPr lang="cs-CZ" sz="2900" dirty="0" err="1" smtClean="0"/>
              <a:t>sa</a:t>
            </a:r>
            <a:r>
              <a:rPr lang="cs-CZ" sz="2900" dirty="0" smtClean="0"/>
              <a:t> stal </a:t>
            </a:r>
            <a:r>
              <a:rPr lang="cs-CZ" sz="2900" b="1" dirty="0" err="1" smtClean="0">
                <a:solidFill>
                  <a:srgbClr val="FF0000"/>
                </a:solidFill>
              </a:rPr>
              <a:t>propagátorom</a:t>
            </a:r>
            <a:r>
              <a:rPr lang="cs-CZ" sz="2900" b="1" dirty="0" smtClean="0">
                <a:solidFill>
                  <a:srgbClr val="FF0000"/>
                </a:solidFill>
              </a:rPr>
              <a:t> </a:t>
            </a:r>
            <a:r>
              <a:rPr lang="cs-CZ" sz="2900" b="1" dirty="0" err="1" smtClean="0">
                <a:solidFill>
                  <a:srgbClr val="FF0000"/>
                </a:solidFill>
              </a:rPr>
              <a:t>národnobuditeľských</a:t>
            </a:r>
            <a:r>
              <a:rPr lang="cs-CZ" sz="2900" b="1" dirty="0" smtClean="0">
                <a:solidFill>
                  <a:srgbClr val="FF0000"/>
                </a:solidFill>
              </a:rPr>
              <a:t> </a:t>
            </a:r>
            <a:r>
              <a:rPr lang="cs-CZ" sz="2900" b="1" dirty="0" err="1" smtClean="0">
                <a:solidFill>
                  <a:srgbClr val="FF0000"/>
                </a:solidFill>
              </a:rPr>
              <a:t>sn</a:t>
            </a:r>
            <a:r>
              <a:rPr lang="cs-CZ" sz="2900" dirty="0" err="1" smtClean="0"/>
              <a:t>áh</a:t>
            </a:r>
            <a:r>
              <a:rPr lang="cs-CZ" sz="2900" dirty="0" smtClean="0"/>
              <a:t/>
            </a:r>
            <a:br>
              <a:rPr lang="cs-CZ" sz="2900" dirty="0" smtClean="0"/>
            </a:br>
            <a:r>
              <a:rPr lang="cs-CZ" sz="2900" dirty="0" smtClean="0"/>
              <a:t>slovenského národa. </a:t>
            </a:r>
          </a:p>
          <a:p>
            <a:r>
              <a:rPr lang="cs-CZ" sz="2900" dirty="0" err="1" smtClean="0"/>
              <a:t>Pre</a:t>
            </a:r>
            <a:r>
              <a:rPr lang="cs-CZ" sz="2900" dirty="0" smtClean="0"/>
              <a:t> </a:t>
            </a:r>
            <a:r>
              <a:rPr lang="cs-CZ" sz="2900" dirty="0" err="1" smtClean="0"/>
              <a:t>realizáciu</a:t>
            </a:r>
            <a:r>
              <a:rPr lang="cs-CZ" sz="2900" dirty="0" smtClean="0"/>
              <a:t> </a:t>
            </a:r>
            <a:r>
              <a:rPr lang="cs-CZ" sz="2900" dirty="0" err="1" smtClean="0"/>
              <a:t>týchto</a:t>
            </a:r>
            <a:r>
              <a:rPr lang="cs-CZ" sz="2900" dirty="0" smtClean="0"/>
              <a:t> </a:t>
            </a:r>
            <a:r>
              <a:rPr lang="cs-CZ" sz="2900" dirty="0" err="1" smtClean="0"/>
              <a:t>ideí</a:t>
            </a:r>
            <a:r>
              <a:rPr lang="cs-CZ" sz="2900" dirty="0" smtClean="0"/>
              <a:t> a </a:t>
            </a:r>
            <a:r>
              <a:rPr lang="cs-CZ" sz="2900" dirty="0" err="1" smtClean="0"/>
              <a:t>zámerov</a:t>
            </a:r>
            <a:r>
              <a:rPr lang="cs-CZ" sz="2900" dirty="0" smtClean="0"/>
              <a:t> </a:t>
            </a:r>
            <a:r>
              <a:rPr lang="cs-CZ" sz="2900" dirty="0" err="1" smtClean="0"/>
              <a:t>mal</a:t>
            </a:r>
            <a:r>
              <a:rPr lang="cs-CZ" sz="2900" dirty="0" smtClean="0"/>
              <a:t> </a:t>
            </a:r>
            <a:r>
              <a:rPr lang="cs-CZ" sz="2900" dirty="0" err="1" smtClean="0"/>
              <a:t>všetky</a:t>
            </a:r>
            <a:r>
              <a:rPr lang="cs-CZ" sz="2900" dirty="0" smtClean="0"/>
              <a:t/>
            </a:r>
            <a:br>
              <a:rPr lang="cs-CZ" sz="2900" dirty="0" smtClean="0"/>
            </a:br>
            <a:r>
              <a:rPr lang="cs-CZ" sz="2900" dirty="0" smtClean="0"/>
              <a:t>odborné </a:t>
            </a:r>
            <a:r>
              <a:rPr lang="cs-CZ" sz="2900" dirty="0" err="1" smtClean="0"/>
              <a:t>predpoklady</a:t>
            </a:r>
            <a:r>
              <a:rPr lang="cs-CZ" sz="2900" dirty="0" smtClean="0"/>
              <a:t>: </a:t>
            </a:r>
            <a:r>
              <a:rPr lang="cs-CZ" sz="2900" dirty="0" smtClean="0">
                <a:solidFill>
                  <a:srgbClr val="FF0000"/>
                </a:solidFill>
              </a:rPr>
              <a:t>ovládal </a:t>
            </a:r>
            <a:r>
              <a:rPr lang="cs-CZ" sz="2900" dirty="0" err="1" smtClean="0">
                <a:solidFill>
                  <a:srgbClr val="FF0000"/>
                </a:solidFill>
              </a:rPr>
              <a:t>viacero</a:t>
            </a:r>
            <a:r>
              <a:rPr lang="cs-CZ" sz="2900" dirty="0" smtClean="0">
                <a:solidFill>
                  <a:srgbClr val="FF0000"/>
                </a:solidFill>
              </a:rPr>
              <a:t> </a:t>
            </a:r>
            <a:r>
              <a:rPr lang="cs-CZ" sz="2900" dirty="0" err="1" smtClean="0">
                <a:solidFill>
                  <a:srgbClr val="FF0000"/>
                </a:solidFill>
              </a:rPr>
              <a:t>cudzích</a:t>
            </a:r>
            <a:r>
              <a:rPr lang="cs-CZ" sz="2900" dirty="0" smtClean="0">
                <a:solidFill>
                  <a:srgbClr val="FF0000"/>
                </a:solidFill>
              </a:rPr>
              <a:t> </a:t>
            </a:r>
            <a:r>
              <a:rPr lang="cs-CZ" sz="2900" dirty="0" err="1" smtClean="0">
                <a:solidFill>
                  <a:srgbClr val="FF0000"/>
                </a:solidFill>
              </a:rPr>
              <a:t>jazykov</a:t>
            </a:r>
            <a:r>
              <a:rPr lang="cs-CZ" sz="2900" dirty="0" smtClean="0"/>
              <a:t>, od klasických až po </a:t>
            </a:r>
            <a:r>
              <a:rPr lang="cs-CZ" sz="2900" dirty="0" err="1" smtClean="0"/>
              <a:t>moderné</a:t>
            </a:r>
            <a:r>
              <a:rPr lang="cs-CZ" sz="2900" dirty="0" smtClean="0"/>
              <a:t> a </a:t>
            </a:r>
            <a:r>
              <a:rPr lang="cs-CZ" sz="2900" dirty="0" err="1" smtClean="0"/>
              <a:t>mal</a:t>
            </a:r>
            <a:r>
              <a:rPr lang="cs-CZ" sz="2900" dirty="0" smtClean="0"/>
              <a:t> na </a:t>
            </a:r>
            <a:r>
              <a:rPr lang="cs-CZ" sz="2900" dirty="0" err="1" smtClean="0"/>
              <a:t>vtedajšiu</a:t>
            </a:r>
            <a:r>
              <a:rPr lang="cs-CZ" sz="2900" dirty="0" smtClean="0"/>
              <a:t> dobu široké </a:t>
            </a:r>
            <a:r>
              <a:rPr lang="cs-CZ" sz="2900" dirty="0" err="1" smtClean="0"/>
              <a:t>vedomosti</a:t>
            </a:r>
            <a:r>
              <a:rPr lang="cs-CZ" sz="2900" dirty="0" smtClean="0"/>
              <a:t> </a:t>
            </a:r>
            <a:r>
              <a:rPr lang="cs-CZ" sz="2900" dirty="0" err="1" smtClean="0"/>
              <a:t>zo</a:t>
            </a:r>
            <a:r>
              <a:rPr lang="cs-CZ" sz="2900" dirty="0" smtClean="0"/>
              <a:t> všeobecných </a:t>
            </a:r>
            <a:r>
              <a:rPr lang="cs-CZ" sz="2900" dirty="0" err="1" smtClean="0"/>
              <a:t>dejín</a:t>
            </a:r>
            <a:r>
              <a:rPr lang="cs-CZ" sz="2900" dirty="0" smtClean="0"/>
              <a:t>, ekonomiky, medicíny, estetiky, hudby a politiky. </a:t>
            </a:r>
          </a:p>
          <a:p>
            <a:r>
              <a:rPr lang="sk-SK" sz="2900" dirty="0" smtClean="0">
                <a:solidFill>
                  <a:srgbClr val="2706EE"/>
                </a:solidFill>
              </a:rPr>
              <a:t>Jazykovedno-kritická </a:t>
            </a:r>
            <a:r>
              <a:rPr lang="sk-SK" sz="2900" dirty="0">
                <a:solidFill>
                  <a:srgbClr val="2706EE"/>
                </a:solidFill>
              </a:rPr>
              <a:t>rozprava o slovenských písmenách</a:t>
            </a:r>
            <a:r>
              <a:rPr lang="sk-SK" sz="2900" dirty="0"/>
              <a:t> (</a:t>
            </a:r>
            <a:r>
              <a:rPr lang="sk-SK" sz="2900" b="1" dirty="0">
                <a:solidFill>
                  <a:srgbClr val="FF0000"/>
                </a:solidFill>
              </a:rPr>
              <a:t>1787</a:t>
            </a:r>
            <a:r>
              <a:rPr lang="sk-SK" sz="2900" dirty="0"/>
              <a:t> vydaná anonymne, zostavil v spolupráci s A. Kubicom),mala pripojený aj návrh pravopisu – </a:t>
            </a:r>
            <a:r>
              <a:rPr lang="sk-SK" sz="2900" dirty="0" err="1"/>
              <a:t>Ortho</a:t>
            </a:r>
            <a:r>
              <a:rPr lang="sk-SK" sz="2900" dirty="0"/>
              <a:t> </a:t>
            </a:r>
            <a:r>
              <a:rPr lang="sk-SK" sz="2900" dirty="0" err="1"/>
              <a:t>graphica</a:t>
            </a:r>
            <a:r>
              <a:rPr lang="sk-SK" sz="2900" dirty="0"/>
              <a:t>.</a:t>
            </a:r>
          </a:p>
          <a:p>
            <a:r>
              <a:rPr lang="sk-SK" sz="2900" dirty="0" err="1"/>
              <a:t>Grammatica</a:t>
            </a:r>
            <a:r>
              <a:rPr lang="sk-SK" sz="2900" dirty="0"/>
              <a:t> </a:t>
            </a:r>
            <a:r>
              <a:rPr lang="sk-SK" sz="2900" dirty="0" err="1"/>
              <a:t>slavica</a:t>
            </a:r>
            <a:r>
              <a:rPr lang="sk-SK" sz="2900" dirty="0"/>
              <a:t> (</a:t>
            </a:r>
            <a:r>
              <a:rPr lang="sk-SK" sz="2900" dirty="0">
                <a:solidFill>
                  <a:srgbClr val="2706EE"/>
                </a:solidFill>
              </a:rPr>
              <a:t>Slovenská gramatika</a:t>
            </a:r>
            <a:r>
              <a:rPr lang="sk-SK" sz="2900" dirty="0"/>
              <a:t>), </a:t>
            </a:r>
            <a:r>
              <a:rPr lang="sk-SK" sz="2900" b="1" dirty="0">
                <a:solidFill>
                  <a:srgbClr val="FF0000"/>
                </a:solidFill>
              </a:rPr>
              <a:t>1790</a:t>
            </a:r>
          </a:p>
          <a:p>
            <a:r>
              <a:rPr lang="sk-SK" sz="2900" dirty="0" err="1"/>
              <a:t>Etymologia</a:t>
            </a:r>
            <a:r>
              <a:rPr lang="sk-SK" sz="2900" dirty="0"/>
              <a:t> </a:t>
            </a:r>
            <a:r>
              <a:rPr lang="sk-SK" sz="2900" dirty="0" err="1"/>
              <a:t>vocum</a:t>
            </a:r>
            <a:r>
              <a:rPr lang="sk-SK" sz="2900" dirty="0"/>
              <a:t> </a:t>
            </a:r>
            <a:r>
              <a:rPr lang="sk-SK" sz="2900" dirty="0" err="1"/>
              <a:t>slavicarum</a:t>
            </a:r>
            <a:r>
              <a:rPr lang="sk-SK" sz="2900" dirty="0"/>
              <a:t> (</a:t>
            </a:r>
            <a:r>
              <a:rPr lang="sk-SK" sz="2900" dirty="0">
                <a:solidFill>
                  <a:srgbClr val="2706EE"/>
                </a:solidFill>
              </a:rPr>
              <a:t>Odvodzovanie slovenských slov</a:t>
            </a:r>
            <a:r>
              <a:rPr lang="sk-SK" sz="2900" dirty="0"/>
              <a:t>), </a:t>
            </a:r>
            <a:r>
              <a:rPr lang="sk-SK" sz="2900" b="1" dirty="0">
                <a:solidFill>
                  <a:srgbClr val="FF0000"/>
                </a:solidFill>
              </a:rPr>
              <a:t>1791</a:t>
            </a:r>
          </a:p>
          <a:p>
            <a:r>
              <a:rPr lang="sk-SK" sz="2900" dirty="0"/>
              <a:t>Slovník slovenský </a:t>
            </a:r>
            <a:r>
              <a:rPr lang="sk-SK" sz="2900" dirty="0" err="1"/>
              <a:t>česko-latinsko-nemecko-maďarský</a:t>
            </a:r>
            <a:r>
              <a:rPr lang="sk-SK" sz="2900" dirty="0"/>
              <a:t> (pôvodný názov: </a:t>
            </a:r>
            <a:r>
              <a:rPr lang="sk-SK" sz="2900" dirty="0" err="1">
                <a:solidFill>
                  <a:srgbClr val="2706EE"/>
                </a:solidFill>
              </a:rPr>
              <a:t>Slovár</a:t>
            </a:r>
            <a:r>
              <a:rPr lang="sk-SK" sz="2900" dirty="0">
                <a:solidFill>
                  <a:srgbClr val="2706EE"/>
                </a:solidFill>
              </a:rPr>
              <a:t> slovenskí </a:t>
            </a:r>
            <a:r>
              <a:rPr lang="sk-SK" sz="2900" dirty="0" err="1">
                <a:solidFill>
                  <a:srgbClr val="2706EE"/>
                </a:solidFill>
              </a:rPr>
              <a:t>česko-laťinsko-ňemecko-uherskí</a:t>
            </a:r>
            <a:r>
              <a:rPr lang="sk-SK" sz="2900" dirty="0"/>
              <a:t>, mal 6 zväzkov, dokončil po smrti Bernoláka J. Palkovič)</a:t>
            </a:r>
          </a:p>
          <a:p>
            <a:endParaRPr lang="sk-SK" sz="2400" dirty="0"/>
          </a:p>
          <a:p>
            <a:endParaRPr lang="sk-SK" sz="2400" dirty="0"/>
          </a:p>
          <a:p>
            <a:endParaRPr lang="en-US" sz="2400" dirty="0"/>
          </a:p>
        </p:txBody>
      </p:sp>
      <p:pic>
        <p:nvPicPr>
          <p:cNvPr id="96260" name="Picture 4" descr="Bernolak0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884368" y="0"/>
            <a:ext cx="974725" cy="1223963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  <p:bldP spid="9625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761</TotalTime>
  <Words>2692</Words>
  <Application>Microsoft Office PowerPoint</Application>
  <PresentationFormat>Prezentácia na obrazovke (4:3)</PresentationFormat>
  <Paragraphs>297</Paragraphs>
  <Slides>37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37</vt:i4>
      </vt:variant>
    </vt:vector>
  </HeadingPairs>
  <TitlesOfParts>
    <vt:vector size="38" baseType="lpstr">
      <vt:lpstr>Arkáda</vt:lpstr>
      <vt:lpstr>NÁRODNÉ OBRODENIE </vt:lpstr>
      <vt:lpstr>Slovenské národné obrodenie  v období klasicizmu a osvietenstva</vt:lpstr>
      <vt:lpstr>Snímka 3</vt:lpstr>
      <vt:lpstr>Jozef Ignác Bajza (1755 – 1836)</vt:lpstr>
      <vt:lpstr>René mládenca príhodi a skúsenosti</vt:lpstr>
      <vt:lpstr>Snímka 6</vt:lpstr>
      <vt:lpstr>Snímka 7</vt:lpstr>
      <vt:lpstr>Snímka 8</vt:lpstr>
      <vt:lpstr>Anton Bernolák (1762 – 1813)</vt:lpstr>
      <vt:lpstr>Jazykovedno-kritická rozprava...</vt:lpstr>
      <vt:lpstr>Juraj Fándly (1750 – 1811)</vt:lpstr>
      <vt:lpstr>Dúverná zmluva medzi mňíchom a ďáblom</vt:lpstr>
      <vt:lpstr>Dúverná zmluva medzi mňíchom a ďáblom</vt:lpstr>
      <vt:lpstr>Pavol Jozef Šafárik (1795 – 1861)</vt:lpstr>
      <vt:lpstr>Ján Kollár (1793 – 1852)</vt:lpstr>
      <vt:lpstr>SLÁVY DCERA</vt:lpstr>
      <vt:lpstr>SLÁVY DCERA</vt:lpstr>
      <vt:lpstr>Předzpěv ideový a kompozičný rozbor</vt:lpstr>
      <vt:lpstr>Předzpěv ideový rozbor</vt:lpstr>
      <vt:lpstr>Předzpěv ideový rozbor</vt:lpstr>
      <vt:lpstr>Předzpěv kompozičný rozbor</vt:lpstr>
      <vt:lpstr>Předzpěv kompozičný rozbor</vt:lpstr>
      <vt:lpstr>Předzpěv kompozičný rozbor</vt:lpstr>
      <vt:lpstr>Snímka 24</vt:lpstr>
      <vt:lpstr>Snímka 25</vt:lpstr>
      <vt:lpstr>Ján Hollý (1785 – 1849)</vt:lpstr>
      <vt:lpstr>Snímka 27</vt:lpstr>
      <vt:lpstr>SVATOPLUK</vt:lpstr>
      <vt:lpstr>Propozícia</vt:lpstr>
      <vt:lpstr>INVOKÁCIA</vt:lpstr>
      <vt:lpstr>SPEVY</vt:lpstr>
      <vt:lpstr>Ján Chalupka (1791 – 1871)</vt:lpstr>
      <vt:lpstr>tvorba</vt:lpstr>
      <vt:lpstr>Chalupkove veselohry</vt:lpstr>
      <vt:lpstr>KOCÚRKOVO</vt:lpstr>
      <vt:lpstr>postavy</vt:lpstr>
      <vt:lpstr>DEJ a KONFLIKT</vt:lpstr>
    </vt:vector>
  </TitlesOfParts>
  <Company>Zvolen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Klasicizmus</dc:title>
  <dc:creator>Štefan V. kohári</dc:creator>
  <cp:lastModifiedBy>eawynka</cp:lastModifiedBy>
  <cp:revision>53</cp:revision>
  <dcterms:created xsi:type="dcterms:W3CDTF">2008-04-07T13:39:56Z</dcterms:created>
  <dcterms:modified xsi:type="dcterms:W3CDTF">2015-11-11T15:42:26Z</dcterms:modified>
</cp:coreProperties>
</file>