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99" r:id="rId4"/>
    <p:sldId id="258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7732A-7085-4AF8-BB99-57C7FB69E812}" type="datetimeFigureOut">
              <a:rPr lang="sk-SK" smtClean="0"/>
              <a:pPr/>
              <a:t>10. 11. 2015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A5D0-94CC-4B8B-B60B-2C6496DE510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64F13-6767-45E0-A91D-9F9AFDFFA5C7}" type="datetimeFigureOut">
              <a:rPr lang="sk-SK" smtClean="0"/>
              <a:pPr/>
              <a:t>10. 11. 2015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BD832-CDCB-48FB-B73D-6447469D122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6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D1D6-2DDC-417D-9966-2102C95B8A79}" type="datetimeFigureOut">
              <a:rPr lang="cs-CZ" smtClean="0"/>
              <a:pPr/>
              <a:t>10.11.2015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36D6-D062-45DE-83AB-B53CC1A60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BAROKOVÁ LITERATÚRA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na SLOVENSKU</a:t>
            </a:r>
          </a:p>
          <a:p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Spoločenské predpoklady a charakteristika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spor </a:t>
            </a:r>
            <a:r>
              <a:rPr lang="cs-CZ" dirty="0" err="1" smtClean="0"/>
              <a:t>medzi</a:t>
            </a: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reformáciou</a:t>
            </a:r>
            <a:r>
              <a:rPr lang="cs-CZ" b="1" dirty="0" smtClean="0">
                <a:solidFill>
                  <a:srgbClr val="FF0000"/>
                </a:solidFill>
              </a:rPr>
              <a:t> a </a:t>
            </a:r>
            <a:r>
              <a:rPr lang="cs-CZ" b="1" dirty="0" err="1" smtClean="0">
                <a:solidFill>
                  <a:srgbClr val="FF0000"/>
                </a:solidFill>
              </a:rPr>
              <a:t>protireformáciou</a:t>
            </a:r>
            <a:r>
              <a:rPr lang="cs-CZ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pretože</a:t>
            </a:r>
            <a:r>
              <a:rPr lang="cs-CZ" dirty="0" smtClean="0"/>
              <a:t> </a:t>
            </a:r>
            <a:r>
              <a:rPr lang="cs-CZ" dirty="0" err="1" smtClean="0"/>
              <a:t>násilie</a:t>
            </a:r>
            <a:r>
              <a:rPr lang="cs-CZ" dirty="0" smtClean="0"/>
              <a:t> </a:t>
            </a:r>
            <a:r>
              <a:rPr lang="cs-CZ" dirty="0" err="1" smtClean="0"/>
              <a:t>zlyhávalo</a:t>
            </a:r>
            <a:r>
              <a:rPr lang="cs-CZ" dirty="0" smtClean="0"/>
              <a:t>, tak </a:t>
            </a:r>
            <a:r>
              <a:rPr lang="cs-CZ" b="1" dirty="0" smtClean="0"/>
              <a:t>využívali </a:t>
            </a:r>
            <a:r>
              <a:rPr lang="cs-CZ" b="1" dirty="0" err="1" smtClean="0"/>
              <a:t>kultúrnu</a:t>
            </a:r>
            <a:r>
              <a:rPr lang="cs-CZ" b="1" dirty="0" smtClean="0"/>
              <a:t> </a:t>
            </a:r>
            <a:r>
              <a:rPr lang="cs-CZ" b="1" dirty="0" err="1" smtClean="0"/>
              <a:t>osvetu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zakladanie</a:t>
            </a:r>
            <a:r>
              <a:rPr lang="cs-CZ" dirty="0" smtClean="0"/>
              <a:t> </a:t>
            </a:r>
            <a:r>
              <a:rPr lang="cs-CZ" dirty="0" err="1" smtClean="0"/>
              <a:t>kvalitných</a:t>
            </a:r>
            <a:r>
              <a:rPr lang="cs-CZ" dirty="0" smtClean="0"/>
              <a:t> </a:t>
            </a:r>
            <a:r>
              <a:rPr lang="cs-CZ" dirty="0" err="1" smtClean="0"/>
              <a:t>škôl</a:t>
            </a:r>
            <a:r>
              <a:rPr lang="cs-CZ" dirty="0" smtClean="0"/>
              <a:t>, </a:t>
            </a:r>
            <a:r>
              <a:rPr lang="cs-CZ" dirty="0" err="1" smtClean="0"/>
              <a:t>organizovanie</a:t>
            </a:r>
            <a:r>
              <a:rPr lang="cs-CZ" dirty="0" smtClean="0"/>
              <a:t> </a:t>
            </a:r>
            <a:r>
              <a:rPr lang="cs-CZ" dirty="0" err="1" smtClean="0"/>
              <a:t>rôznych</a:t>
            </a:r>
            <a:r>
              <a:rPr lang="cs-CZ" dirty="0" smtClean="0"/>
              <a:t> </a:t>
            </a:r>
            <a:r>
              <a:rPr lang="cs-CZ" dirty="0" err="1" smtClean="0"/>
              <a:t>divadelných</a:t>
            </a:r>
            <a:r>
              <a:rPr lang="cs-CZ" dirty="0" smtClean="0"/>
              <a:t> </a:t>
            </a:r>
            <a:r>
              <a:rPr lang="cs-CZ" dirty="0" err="1" smtClean="0"/>
              <a:t>predstavení</a:t>
            </a:r>
            <a:r>
              <a:rPr lang="cs-CZ" dirty="0" smtClean="0"/>
              <a:t>, </a:t>
            </a:r>
            <a:r>
              <a:rPr lang="cs-CZ" dirty="0" err="1" smtClean="0"/>
              <a:t>písanie</a:t>
            </a:r>
            <a:r>
              <a:rPr lang="cs-CZ" dirty="0" smtClean="0"/>
              <a:t> </a:t>
            </a:r>
            <a:r>
              <a:rPr lang="cs-CZ" dirty="0" err="1" smtClean="0"/>
              <a:t>pôsobivých</a:t>
            </a:r>
            <a:r>
              <a:rPr lang="cs-CZ" dirty="0" smtClean="0"/>
              <a:t> </a:t>
            </a:r>
            <a:r>
              <a:rPr lang="cs-CZ" dirty="0" err="1" smtClean="0"/>
              <a:t>literárnych</a:t>
            </a:r>
            <a:r>
              <a:rPr lang="cs-CZ" dirty="0" smtClean="0"/>
              <a:t> </a:t>
            </a:r>
            <a:r>
              <a:rPr lang="cs-CZ" dirty="0" err="1" smtClean="0"/>
              <a:t>diel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err="1" smtClean="0"/>
              <a:t>Protireformácia</a:t>
            </a:r>
            <a:endParaRPr lang="cs-CZ" b="1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podporovaná </a:t>
            </a:r>
            <a:r>
              <a:rPr lang="cs-CZ" dirty="0" err="1" smtClean="0">
                <a:solidFill>
                  <a:srgbClr val="FF0000"/>
                </a:solidFill>
              </a:rPr>
              <a:t>Habsburgovcami</a:t>
            </a:r>
            <a:r>
              <a:rPr lang="cs-CZ" dirty="0" smtClean="0"/>
              <a:t> a </a:t>
            </a:r>
            <a:r>
              <a:rPr lang="cs-CZ" dirty="0" err="1" smtClean="0"/>
              <a:t>taktiež</a:t>
            </a:r>
            <a:r>
              <a:rPr lang="cs-CZ" dirty="0" smtClean="0"/>
              <a:t> </a:t>
            </a:r>
            <a:r>
              <a:rPr lang="cs-CZ" dirty="0" err="1" smtClean="0"/>
              <a:t>uhorskou</a:t>
            </a:r>
            <a:r>
              <a:rPr lang="cs-CZ" dirty="0" smtClean="0"/>
              <a:t> </a:t>
            </a:r>
            <a:r>
              <a:rPr lang="cs-CZ" dirty="0" err="1" smtClean="0"/>
              <a:t>šľachtou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centrum - </a:t>
            </a:r>
            <a:r>
              <a:rPr lang="cs-CZ" b="1" dirty="0" smtClean="0"/>
              <a:t>Trnava</a:t>
            </a:r>
            <a:r>
              <a:rPr lang="cs-CZ" dirty="0" smtClean="0"/>
              <a:t>, r. </a:t>
            </a:r>
            <a:r>
              <a:rPr lang="cs-CZ" b="1" dirty="0" smtClean="0"/>
              <a:t>1635</a:t>
            </a:r>
            <a:r>
              <a:rPr lang="cs-CZ" dirty="0" smtClean="0"/>
              <a:t> - </a:t>
            </a:r>
            <a:r>
              <a:rPr lang="cs-CZ" dirty="0" err="1" smtClean="0"/>
              <a:t>založenie</a:t>
            </a:r>
            <a:r>
              <a:rPr lang="cs-CZ" dirty="0" smtClean="0"/>
              <a:t> </a:t>
            </a:r>
            <a:r>
              <a:rPr lang="cs-CZ" b="1" dirty="0" err="1" smtClean="0"/>
              <a:t>Katolíckej</a:t>
            </a:r>
            <a:r>
              <a:rPr lang="cs-CZ" b="1" dirty="0" smtClean="0"/>
              <a:t> univerzity</a:t>
            </a:r>
            <a:r>
              <a:rPr lang="cs-CZ" dirty="0" smtClean="0"/>
              <a:t>, </a:t>
            </a:r>
            <a:r>
              <a:rPr lang="cs-CZ" dirty="0" err="1" smtClean="0"/>
              <a:t>kt</a:t>
            </a:r>
            <a:r>
              <a:rPr lang="cs-CZ" dirty="0" smtClean="0"/>
              <a:t>. trvala do r. 1777; </a:t>
            </a:r>
          </a:p>
          <a:p>
            <a:pPr>
              <a:lnSpc>
                <a:spcPct val="90000"/>
              </a:lnSpc>
            </a:pPr>
            <a:r>
              <a:rPr lang="cs-CZ" b="1" dirty="0" err="1" smtClean="0"/>
              <a:t>tlačiareň</a:t>
            </a:r>
            <a:r>
              <a:rPr lang="cs-CZ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šírená</a:t>
            </a:r>
            <a:r>
              <a:rPr lang="cs-CZ" dirty="0" smtClean="0"/>
              <a:t> </a:t>
            </a:r>
            <a:r>
              <a:rPr lang="cs-CZ" dirty="0" err="1" smtClean="0"/>
              <a:t>prostredníctvom</a:t>
            </a:r>
            <a:r>
              <a:rPr lang="cs-CZ" dirty="0" smtClean="0"/>
              <a:t> 2-och </a:t>
            </a:r>
            <a:r>
              <a:rPr lang="cs-CZ" dirty="0" err="1" smtClean="0"/>
              <a:t>rádov</a:t>
            </a:r>
            <a:r>
              <a:rPr lang="cs-CZ" dirty="0" smtClean="0"/>
              <a:t> - </a:t>
            </a:r>
            <a:r>
              <a:rPr lang="cs-CZ" b="1" dirty="0" smtClean="0"/>
              <a:t>Jezuiti</a:t>
            </a:r>
            <a:r>
              <a:rPr lang="cs-CZ" dirty="0" smtClean="0"/>
              <a:t> (školstvo, </a:t>
            </a:r>
            <a:r>
              <a:rPr lang="cs-CZ" dirty="0" err="1" smtClean="0"/>
              <a:t>cenzúra</a:t>
            </a:r>
            <a:r>
              <a:rPr lang="cs-CZ" dirty="0" smtClean="0"/>
              <a:t>) a </a:t>
            </a:r>
            <a:r>
              <a:rPr lang="cs-CZ" b="1" dirty="0" smtClean="0"/>
              <a:t>Františkáni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err="1" smtClean="0"/>
              <a:t>Reformácia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centrum - </a:t>
            </a:r>
            <a:r>
              <a:rPr lang="cs-CZ" b="1" dirty="0" err="1" smtClean="0"/>
              <a:t>Evanjelické</a:t>
            </a:r>
            <a:r>
              <a:rPr lang="cs-CZ" b="1" dirty="0" smtClean="0"/>
              <a:t> </a:t>
            </a:r>
            <a:r>
              <a:rPr lang="cs-CZ" b="1" dirty="0" err="1" smtClean="0"/>
              <a:t>lýceum</a:t>
            </a:r>
            <a:r>
              <a:rPr lang="cs-CZ" b="1" dirty="0" smtClean="0"/>
              <a:t> v Prešove a </a:t>
            </a:r>
            <a:r>
              <a:rPr lang="cs-CZ" b="1" dirty="0" err="1" smtClean="0"/>
              <a:t>Bratislave</a:t>
            </a: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Význam </a:t>
            </a:r>
            <a:r>
              <a:rPr lang="cs-CZ" b="1" dirty="0" err="1" smtClean="0"/>
              <a:t>pre</a:t>
            </a:r>
            <a:r>
              <a:rPr lang="cs-CZ" b="1" dirty="0" smtClean="0"/>
              <a:t> národ</a:t>
            </a:r>
            <a:r>
              <a:rPr lang="cs-CZ" dirty="0" smtClean="0"/>
              <a:t> - </a:t>
            </a:r>
            <a:r>
              <a:rPr lang="cs-CZ" dirty="0" err="1" smtClean="0"/>
              <a:t>vzdelanie</a:t>
            </a:r>
            <a:r>
              <a:rPr lang="cs-CZ" dirty="0" smtClean="0"/>
              <a:t> poskytnuté širším vrstvám, podpora </a:t>
            </a:r>
            <a:r>
              <a:rPr lang="cs-CZ" dirty="0" err="1" smtClean="0"/>
              <a:t>literatúry</a:t>
            </a:r>
            <a:r>
              <a:rPr lang="cs-CZ" dirty="0" smtClean="0"/>
              <a:t>, </a:t>
            </a:r>
            <a:r>
              <a:rPr lang="cs-CZ" dirty="0" err="1" smtClean="0"/>
              <a:t>záujem</a:t>
            </a:r>
            <a:r>
              <a:rPr lang="cs-CZ" dirty="0" smtClean="0"/>
              <a:t> o slovenský národ a slovenský jazyk.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err="1" smtClean="0"/>
              <a:t>Literatúra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b="1" dirty="0" smtClean="0"/>
              <a:t>náboženská</a:t>
            </a:r>
            <a:r>
              <a:rPr lang="cs-CZ" dirty="0" smtClean="0"/>
              <a:t> - </a:t>
            </a:r>
            <a:r>
              <a:rPr lang="cs-CZ" dirty="0" err="1" smtClean="0"/>
              <a:t>katolícka</a:t>
            </a:r>
            <a:r>
              <a:rPr lang="cs-CZ" dirty="0" smtClean="0"/>
              <a:t>, protestantská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b="1" dirty="0" err="1" smtClean="0"/>
              <a:t>svetská</a:t>
            </a:r>
            <a:r>
              <a:rPr lang="cs-CZ" dirty="0" smtClean="0"/>
              <a:t> - </a:t>
            </a:r>
            <a:r>
              <a:rPr lang="cs-CZ" dirty="0" err="1" smtClean="0"/>
              <a:t>mestská</a:t>
            </a:r>
            <a:r>
              <a:rPr lang="cs-CZ" dirty="0" smtClean="0"/>
              <a:t>, </a:t>
            </a:r>
            <a:r>
              <a:rPr lang="cs-CZ" dirty="0" err="1" smtClean="0"/>
              <a:t>ľudová</a:t>
            </a:r>
            <a:r>
              <a:rPr lang="cs-CZ" dirty="0" smtClean="0"/>
              <a:t> 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POÉZIA</a:t>
            </a:r>
            <a:endParaRPr lang="cs-CZ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písaná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po latinsky</a:t>
            </a:r>
            <a:r>
              <a:rPr lang="cs-CZ" dirty="0" smtClean="0"/>
              <a:t>, no </a:t>
            </a:r>
            <a:r>
              <a:rPr lang="cs-CZ" dirty="0" err="1" smtClean="0"/>
              <a:t>najmä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slovakizovanou češtinou </a:t>
            </a:r>
          </a:p>
          <a:p>
            <a:r>
              <a:rPr lang="cs-CZ" dirty="0" err="1" smtClean="0"/>
              <a:t>väčšinou</a:t>
            </a:r>
            <a:r>
              <a:rPr lang="cs-CZ" dirty="0" smtClean="0"/>
              <a:t> </a:t>
            </a:r>
            <a:r>
              <a:rPr lang="cs-CZ" dirty="0" err="1" smtClean="0"/>
              <a:t>katolícke</a:t>
            </a:r>
            <a:r>
              <a:rPr lang="cs-CZ" dirty="0" smtClean="0"/>
              <a:t> </a:t>
            </a:r>
            <a:r>
              <a:rPr lang="cs-CZ" dirty="0" err="1" smtClean="0"/>
              <a:t>piesne</a:t>
            </a:r>
            <a:r>
              <a:rPr lang="cs-CZ" dirty="0" smtClean="0"/>
              <a:t>,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zaoberali</a:t>
            </a:r>
            <a:r>
              <a:rPr lang="cs-CZ" dirty="0" smtClean="0"/>
              <a:t> duchovnou problematikou a </a:t>
            </a:r>
            <a:r>
              <a:rPr lang="cs-CZ" dirty="0" err="1" smtClean="0"/>
              <a:t>boli</a:t>
            </a:r>
            <a:r>
              <a:rPr lang="cs-CZ" dirty="0" smtClean="0"/>
              <a:t> </a:t>
            </a:r>
            <a:r>
              <a:rPr lang="cs-CZ" dirty="0" err="1" smtClean="0"/>
              <a:t>písané</a:t>
            </a:r>
            <a:r>
              <a:rPr lang="cs-CZ" dirty="0" smtClean="0"/>
              <a:t> tak, aby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ľud</a:t>
            </a:r>
            <a:r>
              <a:rPr lang="cs-CZ" dirty="0" smtClean="0"/>
              <a:t> </a:t>
            </a:r>
            <a:r>
              <a:rPr lang="cs-CZ" dirty="0" err="1" smtClean="0"/>
              <a:t>rozumel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800" b="1" dirty="0" smtClean="0"/>
              <a:t>Písně </a:t>
            </a:r>
            <a:r>
              <a:rPr lang="cs-CZ" sz="3800" b="1" dirty="0" err="1" smtClean="0"/>
              <a:t>katolícke</a:t>
            </a:r>
            <a:r>
              <a:rPr lang="cs-CZ" sz="3800" b="1" dirty="0" smtClean="0"/>
              <a:t> (</a:t>
            </a:r>
            <a:r>
              <a:rPr lang="cs-CZ" sz="3800" b="1" dirty="0" err="1" smtClean="0"/>
              <a:t>Cantus</a:t>
            </a:r>
            <a:r>
              <a:rPr lang="cs-CZ" sz="3800" b="1" dirty="0" smtClean="0"/>
              <a:t> </a:t>
            </a:r>
            <a:r>
              <a:rPr lang="cs-CZ" sz="3800" b="1" dirty="0" err="1" smtClean="0"/>
              <a:t>catholici</a:t>
            </a:r>
            <a:r>
              <a:rPr lang="cs-CZ" sz="3800" b="1" dirty="0" smtClean="0"/>
              <a:t>)</a:t>
            </a:r>
            <a:r>
              <a:rPr lang="cs-CZ" dirty="0" smtClean="0"/>
              <a:t>- významný </a:t>
            </a:r>
            <a:r>
              <a:rPr lang="cs-CZ" dirty="0" err="1" smtClean="0"/>
              <a:t>spevník</a:t>
            </a:r>
            <a:r>
              <a:rPr lang="cs-CZ" dirty="0" smtClean="0"/>
              <a:t>, </a:t>
            </a:r>
            <a:r>
              <a:rPr lang="cs-CZ" dirty="0" err="1" smtClean="0"/>
              <a:t>kt</a:t>
            </a:r>
            <a:r>
              <a:rPr lang="cs-CZ" dirty="0" smtClean="0"/>
              <a:t>. vydal </a:t>
            </a:r>
            <a:r>
              <a:rPr lang="cs-CZ" b="1" dirty="0" smtClean="0">
                <a:solidFill>
                  <a:srgbClr val="FF0000"/>
                </a:solidFill>
              </a:rPr>
              <a:t>Benedikt </a:t>
            </a:r>
            <a:r>
              <a:rPr lang="cs-CZ" b="1" dirty="0" err="1" smtClean="0">
                <a:solidFill>
                  <a:srgbClr val="FF0000"/>
                </a:solidFill>
              </a:rPr>
              <a:t>Sz</a:t>
            </a:r>
            <a:r>
              <a:rPr lang="hu-HU" b="1" dirty="0" smtClean="0">
                <a:solidFill>
                  <a:srgbClr val="FF0000"/>
                </a:solidFill>
              </a:rPr>
              <a:t>ő</a:t>
            </a:r>
            <a:r>
              <a:rPr lang="cs-CZ" b="1" dirty="0" err="1" smtClean="0">
                <a:solidFill>
                  <a:srgbClr val="FF0000"/>
                </a:solidFill>
              </a:rPr>
              <a:t>ll</a:t>
            </a:r>
            <a:r>
              <a:rPr lang="hu-HU" b="1" dirty="0" smtClean="0">
                <a:solidFill>
                  <a:srgbClr val="FF0000"/>
                </a:solidFill>
              </a:rPr>
              <a:t>ő</a:t>
            </a:r>
            <a:r>
              <a:rPr lang="cs-CZ" b="1" dirty="0" smtClean="0">
                <a:solidFill>
                  <a:srgbClr val="FF0000"/>
                </a:solidFill>
              </a:rPr>
              <a:t>si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err="1" smtClean="0"/>
              <a:t>svetská</a:t>
            </a:r>
            <a:r>
              <a:rPr lang="cs-CZ" b="1" dirty="0" smtClean="0"/>
              <a:t> </a:t>
            </a:r>
            <a:r>
              <a:rPr lang="cs-CZ" b="1" dirty="0" err="1" smtClean="0"/>
              <a:t>poézia</a:t>
            </a:r>
            <a:r>
              <a:rPr lang="cs-CZ" b="1" dirty="0" smtClean="0"/>
              <a:t> </a:t>
            </a:r>
            <a:r>
              <a:rPr lang="cs-CZ" dirty="0" err="1" smtClean="0"/>
              <a:t>sčasti</a:t>
            </a:r>
            <a:r>
              <a:rPr lang="cs-CZ" dirty="0" smtClean="0"/>
              <a:t> </a:t>
            </a:r>
            <a:r>
              <a:rPr lang="cs-CZ" dirty="0" err="1" smtClean="0"/>
              <a:t>tvorená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 </a:t>
            </a:r>
            <a:r>
              <a:rPr lang="cs-CZ" dirty="0" err="1" smtClean="0">
                <a:solidFill>
                  <a:srgbClr val="FF0000"/>
                </a:solidFill>
              </a:rPr>
              <a:t>latinčine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 mala </a:t>
            </a:r>
            <a:r>
              <a:rPr lang="cs-CZ" dirty="0" err="1" smtClean="0"/>
              <a:t>príležitostný</a:t>
            </a:r>
            <a:r>
              <a:rPr lang="cs-CZ" dirty="0" smtClean="0"/>
              <a:t> charakter</a:t>
            </a:r>
          </a:p>
          <a:p>
            <a:r>
              <a:rPr lang="cs-CZ" dirty="0" err="1" smtClean="0"/>
              <a:t>veľmi</a:t>
            </a:r>
            <a:r>
              <a:rPr lang="cs-CZ" dirty="0" smtClean="0"/>
              <a:t> časté </a:t>
            </a:r>
            <a:r>
              <a:rPr lang="cs-CZ" dirty="0" err="1" smtClean="0"/>
              <a:t>boli</a:t>
            </a:r>
            <a:r>
              <a:rPr lang="cs-CZ" dirty="0" smtClean="0"/>
              <a:t> </a:t>
            </a:r>
            <a:r>
              <a:rPr lang="cs-CZ" b="1" dirty="0" err="1" smtClean="0"/>
              <a:t>piesne</a:t>
            </a:r>
            <a:r>
              <a:rPr lang="cs-CZ" b="1" dirty="0" smtClean="0"/>
              <a:t> </a:t>
            </a:r>
            <a:r>
              <a:rPr lang="cs-CZ" b="1" dirty="0" err="1" smtClean="0"/>
              <a:t>oslavujúce</a:t>
            </a:r>
            <a:r>
              <a:rPr lang="cs-CZ" b="1" dirty="0" smtClean="0"/>
              <a:t> Jánošíka </a:t>
            </a:r>
          </a:p>
          <a:p>
            <a:r>
              <a:rPr lang="cs-CZ" dirty="0" err="1" smtClean="0"/>
              <a:t>taktiež</a:t>
            </a:r>
            <a:r>
              <a:rPr lang="cs-CZ" dirty="0" smtClean="0"/>
              <a:t> </a:t>
            </a:r>
            <a:r>
              <a:rPr lang="cs-CZ" dirty="0" err="1" smtClean="0"/>
              <a:t>rozšírené</a:t>
            </a:r>
            <a:r>
              <a:rPr lang="cs-CZ" dirty="0" smtClean="0"/>
              <a:t> </a:t>
            </a:r>
            <a:r>
              <a:rPr lang="cs-CZ" b="1" dirty="0" err="1" smtClean="0"/>
              <a:t>jarmočné</a:t>
            </a:r>
            <a:r>
              <a:rPr lang="cs-CZ" b="1" dirty="0" smtClean="0"/>
              <a:t> </a:t>
            </a:r>
            <a:r>
              <a:rPr lang="cs-CZ" b="1" dirty="0" err="1" smtClean="0"/>
              <a:t>piesne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hrôzostrašné</a:t>
            </a:r>
            <a:r>
              <a:rPr lang="cs-CZ" dirty="0" smtClean="0"/>
              <a:t> - o pohromách, </a:t>
            </a:r>
            <a:r>
              <a:rPr lang="cs-CZ" dirty="0" err="1" smtClean="0"/>
              <a:t>zbojníkoch</a:t>
            </a:r>
            <a:r>
              <a:rPr lang="cs-CZ" dirty="0" smtClean="0"/>
              <a:t>) </a:t>
            </a:r>
          </a:p>
          <a:p>
            <a:r>
              <a:rPr lang="cs-CZ" b="1" dirty="0" err="1" smtClean="0"/>
              <a:t>didakticko</a:t>
            </a:r>
            <a:r>
              <a:rPr lang="cs-CZ" b="1" dirty="0" smtClean="0"/>
              <a:t>-</a:t>
            </a:r>
            <a:r>
              <a:rPr lang="cs-CZ" b="1" dirty="0" err="1" smtClean="0"/>
              <a:t>reflexívna</a:t>
            </a:r>
            <a:r>
              <a:rPr lang="cs-CZ" b="1" dirty="0" smtClean="0"/>
              <a:t> </a:t>
            </a:r>
            <a:r>
              <a:rPr lang="cs-CZ" b="1" dirty="0" err="1" smtClean="0"/>
              <a:t>poézia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básne</a:t>
            </a:r>
            <a:r>
              <a:rPr lang="cs-CZ" dirty="0" smtClean="0"/>
              <a:t> </a:t>
            </a:r>
            <a:r>
              <a:rPr lang="cs-CZ" dirty="0" err="1" smtClean="0"/>
              <a:t>svetského</a:t>
            </a:r>
            <a:r>
              <a:rPr lang="cs-CZ" dirty="0" smtClean="0"/>
              <a:t> charakteru,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 err="1" smtClean="0"/>
              <a:t>majú</a:t>
            </a:r>
            <a:r>
              <a:rPr lang="cs-CZ" dirty="0" smtClean="0"/>
              <a:t> výchovno-</a:t>
            </a:r>
            <a:r>
              <a:rPr lang="cs-CZ" dirty="0" err="1" smtClean="0"/>
              <a:t>vzdelávací</a:t>
            </a:r>
            <a:r>
              <a:rPr lang="cs-CZ" dirty="0" smtClean="0"/>
              <a:t> charakter) 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cieľ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  <a:r>
              <a:rPr lang="cs-CZ" dirty="0" err="1" smtClean="0"/>
              <a:t>prístupnou</a:t>
            </a:r>
            <a:r>
              <a:rPr lang="cs-CZ" dirty="0" smtClean="0"/>
              <a:t> formou a jednoduchým </a:t>
            </a:r>
            <a:r>
              <a:rPr lang="cs-CZ" dirty="0" err="1" smtClean="0"/>
              <a:t>jazykom</a:t>
            </a:r>
            <a:r>
              <a:rPr lang="cs-CZ" dirty="0" smtClean="0"/>
              <a:t> </a:t>
            </a:r>
            <a:r>
              <a:rPr lang="cs-CZ" dirty="0" err="1" smtClean="0"/>
              <a:t>čitateľovi</a:t>
            </a:r>
            <a:r>
              <a:rPr lang="cs-CZ" dirty="0" smtClean="0"/>
              <a:t> </a:t>
            </a:r>
            <a:r>
              <a:rPr lang="cs-CZ" dirty="0" err="1" smtClean="0"/>
              <a:t>poskytnúť</a:t>
            </a:r>
            <a:r>
              <a:rPr lang="cs-CZ" dirty="0" smtClean="0"/>
              <a:t> návod, </a:t>
            </a:r>
            <a:r>
              <a:rPr lang="cs-CZ" dirty="0" err="1" smtClean="0"/>
              <a:t>poradiť</a:t>
            </a:r>
            <a:r>
              <a:rPr lang="cs-CZ" dirty="0" smtClean="0"/>
              <a:t>,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má v </a:t>
            </a:r>
            <a:r>
              <a:rPr lang="cs-CZ" dirty="0" err="1" smtClean="0"/>
              <a:t>istých</a:t>
            </a:r>
            <a:r>
              <a:rPr lang="cs-CZ" dirty="0" smtClean="0"/>
              <a:t> </a:t>
            </a:r>
            <a:r>
              <a:rPr lang="cs-CZ" dirty="0" err="1" smtClean="0"/>
              <a:t>situáciách</a:t>
            </a:r>
            <a:r>
              <a:rPr lang="cs-CZ" dirty="0" smtClean="0"/>
              <a:t> </a:t>
            </a:r>
            <a:r>
              <a:rPr lang="cs-CZ" dirty="0" err="1" smtClean="0"/>
              <a:t>zachovať</a:t>
            </a:r>
            <a:r>
              <a:rPr lang="cs-CZ" dirty="0" smtClean="0"/>
              <a:t> </a:t>
            </a:r>
            <a:endParaRPr lang="sk-SK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HUGOLÍN GAVLOVIČ</a:t>
            </a:r>
          </a:p>
          <a:p>
            <a:pPr>
              <a:buNone/>
            </a:pPr>
            <a:r>
              <a:rPr lang="sk-SK" b="1" dirty="0" smtClean="0"/>
              <a:t>Valaská škola – </a:t>
            </a:r>
            <a:r>
              <a:rPr lang="sk-SK" b="1" dirty="0" err="1" smtClean="0"/>
              <a:t>mravúv</a:t>
            </a:r>
            <a:r>
              <a:rPr lang="sk-SK" b="1" dirty="0" smtClean="0"/>
              <a:t> stodola</a:t>
            </a:r>
            <a:endParaRPr lang="sk-SK" dirty="0" smtClean="0"/>
          </a:p>
          <a:p>
            <a:r>
              <a:rPr lang="sk-SK" b="1" dirty="0" smtClean="0"/>
              <a:t>„Životné skúsenosti spísané medzi pastiermi na salaši“ – liečil sa z pľúcnej choroby</a:t>
            </a:r>
            <a:endParaRPr lang="cs-CZ" dirty="0" smtClean="0"/>
          </a:p>
          <a:p>
            <a:r>
              <a:rPr lang="cs-CZ" dirty="0" err="1" smtClean="0"/>
              <a:t>príručka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o dobrých </a:t>
            </a:r>
            <a:r>
              <a:rPr lang="cs-CZ" dirty="0" err="1" smtClean="0">
                <a:solidFill>
                  <a:srgbClr val="FF0000"/>
                </a:solidFill>
              </a:rPr>
              <a:t>mravoch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určená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obyčajných</a:t>
            </a:r>
            <a:r>
              <a:rPr lang="cs-CZ" dirty="0" smtClean="0"/>
              <a:t>, jednoduchých </a:t>
            </a:r>
            <a:r>
              <a:rPr lang="cs-CZ" dirty="0" err="1" smtClean="0"/>
              <a:t>ľudí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pomáha</a:t>
            </a:r>
            <a:r>
              <a:rPr lang="cs-CZ" dirty="0" smtClean="0"/>
              <a:t> </a:t>
            </a:r>
            <a:r>
              <a:rPr lang="cs-CZ" dirty="0" err="1" smtClean="0"/>
              <a:t>človeku</a:t>
            </a:r>
            <a:r>
              <a:rPr lang="cs-CZ" dirty="0" smtClean="0"/>
              <a:t> </a:t>
            </a:r>
            <a:r>
              <a:rPr lang="cs-CZ" dirty="0" err="1" smtClean="0"/>
              <a:t>orientovať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v </a:t>
            </a:r>
            <a:r>
              <a:rPr lang="cs-CZ" dirty="0" err="1" smtClean="0"/>
              <a:t>rôznych</a:t>
            </a:r>
            <a:r>
              <a:rPr lang="cs-CZ" dirty="0" smtClean="0"/>
              <a:t> </a:t>
            </a:r>
            <a:r>
              <a:rPr lang="cs-CZ" dirty="0" err="1" smtClean="0"/>
              <a:t>situáciách</a:t>
            </a:r>
            <a:r>
              <a:rPr lang="cs-CZ" dirty="0" smtClean="0"/>
              <a:t>, </a:t>
            </a:r>
            <a:r>
              <a:rPr lang="cs-CZ" dirty="0" err="1" smtClean="0"/>
              <a:t>hovorí</a:t>
            </a:r>
            <a:r>
              <a:rPr lang="cs-CZ" dirty="0" smtClean="0"/>
              <a:t> mu,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má </a:t>
            </a:r>
            <a:r>
              <a:rPr lang="cs-CZ" dirty="0" err="1" smtClean="0"/>
              <a:t>správať</a:t>
            </a:r>
            <a:r>
              <a:rPr lang="cs-CZ" dirty="0" smtClean="0"/>
              <a:t> v </a:t>
            </a:r>
            <a:r>
              <a:rPr lang="cs-CZ" dirty="0" err="1" smtClean="0"/>
              <a:t>manželstve</a:t>
            </a:r>
            <a:r>
              <a:rPr lang="cs-CZ" dirty="0" smtClean="0"/>
              <a:t>, </a:t>
            </a:r>
            <a:r>
              <a:rPr lang="cs-CZ" dirty="0" err="1" smtClean="0"/>
              <a:t>ako</a:t>
            </a:r>
            <a:r>
              <a:rPr lang="cs-CZ" dirty="0" smtClean="0"/>
              <a:t> má </a:t>
            </a:r>
            <a:r>
              <a:rPr lang="cs-CZ" dirty="0" err="1" smtClean="0"/>
              <a:t>zaobchádzať</a:t>
            </a:r>
            <a:r>
              <a:rPr lang="cs-CZ" dirty="0" smtClean="0"/>
              <a:t> s </a:t>
            </a:r>
            <a:r>
              <a:rPr lang="cs-CZ" dirty="0" err="1" smtClean="0"/>
              <a:t>peniazmi</a:t>
            </a:r>
            <a:r>
              <a:rPr lang="cs-CZ" dirty="0" smtClean="0"/>
              <a:t>, </a:t>
            </a:r>
            <a:r>
              <a:rPr lang="cs-CZ" dirty="0" err="1" smtClean="0"/>
              <a:t>nabáda</a:t>
            </a:r>
            <a:r>
              <a:rPr lang="cs-CZ" dirty="0" smtClean="0"/>
              <a:t> ho, aby žil </a:t>
            </a:r>
            <a:r>
              <a:rPr lang="cs-CZ" dirty="0" err="1" smtClean="0"/>
              <a:t>cnostne</a:t>
            </a:r>
            <a:r>
              <a:rPr lang="cs-CZ" dirty="0" smtClean="0"/>
              <a:t> a </a:t>
            </a:r>
            <a:r>
              <a:rPr lang="cs-CZ" dirty="0" err="1" smtClean="0"/>
              <a:t>bohabojne</a:t>
            </a:r>
            <a:r>
              <a:rPr lang="cs-CZ" dirty="0" smtClean="0"/>
              <a:t> </a:t>
            </a:r>
          </a:p>
          <a:p>
            <a:r>
              <a:rPr lang="cs-CZ" dirty="0" smtClean="0"/>
              <a:t>zároveň ho </a:t>
            </a:r>
            <a:r>
              <a:rPr lang="cs-CZ" dirty="0" err="1" smtClean="0"/>
              <a:t>vystríha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 </a:t>
            </a:r>
            <a:r>
              <a:rPr lang="cs-CZ" dirty="0" err="1" smtClean="0"/>
              <a:t>nešvármi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opilstvo</a:t>
            </a:r>
            <a:r>
              <a:rPr lang="cs-CZ" dirty="0" smtClean="0"/>
              <a:t>, pýcha, lakomstvo, </a:t>
            </a:r>
            <a:r>
              <a:rPr lang="cs-CZ" dirty="0" err="1" smtClean="0"/>
              <a:t>chamtivosť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79512" y="620688"/>
            <a:ext cx="8507288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dirty="0" smtClean="0"/>
              <a:t>Valaská škola – </a:t>
            </a:r>
            <a:r>
              <a:rPr lang="sk-SK" b="1" dirty="0" err="1" smtClean="0"/>
              <a:t>mravúv</a:t>
            </a:r>
            <a:r>
              <a:rPr lang="sk-SK" b="1" dirty="0" smtClean="0"/>
              <a:t> stodola</a:t>
            </a: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KOMPOZÍCIA: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Skladba začína </a:t>
            </a:r>
            <a:r>
              <a:rPr lang="sk-SK" dirty="0" smtClean="0">
                <a:solidFill>
                  <a:srgbClr val="FF0000"/>
                </a:solidFill>
              </a:rPr>
              <a:t>ÚVODOM</a:t>
            </a:r>
            <a:r>
              <a:rPr lang="sk-SK" dirty="0" smtClean="0"/>
              <a:t> (naznačuje plán skladby)</a:t>
            </a:r>
            <a:endParaRPr lang="cs-CZ" dirty="0" smtClean="0"/>
          </a:p>
          <a:p>
            <a:pPr>
              <a:buNone/>
            </a:pPr>
            <a:r>
              <a:rPr lang="sk-SK" dirty="0" smtClean="0"/>
              <a:t>Pokračuje </a:t>
            </a:r>
            <a:r>
              <a:rPr lang="sk-SK" dirty="0" smtClean="0">
                <a:solidFill>
                  <a:srgbClr val="FF0000"/>
                </a:solidFill>
              </a:rPr>
              <a:t>21 pastierskych nót </a:t>
            </a:r>
            <a:r>
              <a:rPr lang="sk-SK" dirty="0" smtClean="0"/>
              <a:t>(oddielov kapitol)</a:t>
            </a:r>
            <a:endParaRPr lang="cs-CZ" dirty="0" smtClean="0"/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59 samostatných didakticko-reflexívnych konceptov </a:t>
            </a:r>
            <a:r>
              <a:rPr lang="sk-SK" dirty="0" smtClean="0"/>
              <a:t>– „mravné naučenia“</a:t>
            </a:r>
            <a:endParaRPr lang="cs-CZ" dirty="0" smtClean="0"/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ZÁVER</a:t>
            </a:r>
            <a:r>
              <a:rPr lang="sk-SK" dirty="0" smtClean="0"/>
              <a:t> (eschatologické /posmrtné, záhrobné/ básne v dvanásťslabičnom verši)</a:t>
            </a:r>
            <a:endParaRPr lang="cs-CZ" dirty="0" smtClean="0"/>
          </a:p>
          <a:p>
            <a:r>
              <a:rPr lang="cs-CZ" dirty="0" err="1" smtClean="0"/>
              <a:t>básne</a:t>
            </a:r>
            <a:r>
              <a:rPr lang="cs-CZ" dirty="0" smtClean="0"/>
              <a:t> </a:t>
            </a:r>
            <a:r>
              <a:rPr lang="cs-CZ" dirty="0" err="1" smtClean="0"/>
              <a:t>sú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12 veršové a </a:t>
            </a:r>
            <a:r>
              <a:rPr lang="cs-CZ" dirty="0" err="1" smtClean="0">
                <a:solidFill>
                  <a:srgbClr val="FF0000"/>
                </a:solidFill>
              </a:rPr>
              <a:t>pozostávajú</a:t>
            </a:r>
            <a:r>
              <a:rPr lang="cs-CZ" dirty="0" smtClean="0">
                <a:solidFill>
                  <a:srgbClr val="FF0000"/>
                </a:solidFill>
              </a:rPr>
              <a:t> z 3 </a:t>
            </a:r>
            <a:r>
              <a:rPr lang="cs-CZ" dirty="0" err="1" smtClean="0">
                <a:solidFill>
                  <a:srgbClr val="FF0000"/>
                </a:solidFill>
              </a:rPr>
              <a:t>štvorverší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dirty="0" err="1" smtClean="0"/>
              <a:t>významnú</a:t>
            </a:r>
            <a:r>
              <a:rPr lang="cs-CZ" dirty="0" smtClean="0"/>
              <a:t> úlohu má titul /</a:t>
            </a:r>
            <a:r>
              <a:rPr lang="cs-CZ" dirty="0" smtClean="0">
                <a:solidFill>
                  <a:srgbClr val="FF0000"/>
                </a:solidFill>
              </a:rPr>
              <a:t>motto</a:t>
            </a:r>
            <a:r>
              <a:rPr lang="cs-CZ" dirty="0" smtClean="0"/>
              <a:t>/, </a:t>
            </a:r>
            <a:r>
              <a:rPr lang="cs-CZ" dirty="0" err="1" smtClean="0"/>
              <a:t>kt</a:t>
            </a:r>
            <a:r>
              <a:rPr lang="cs-CZ" dirty="0" smtClean="0"/>
              <a:t>. </a:t>
            </a:r>
            <a:r>
              <a:rPr lang="cs-CZ" dirty="0" err="1" smtClean="0"/>
              <a:t>prezrádza</a:t>
            </a:r>
            <a:r>
              <a:rPr lang="cs-CZ" dirty="0" smtClean="0"/>
              <a:t>, o </a:t>
            </a:r>
            <a:r>
              <a:rPr lang="cs-CZ" dirty="0" err="1" smtClean="0"/>
              <a:t>čom</a:t>
            </a:r>
            <a:r>
              <a:rPr lang="cs-CZ" dirty="0" smtClean="0"/>
              <a:t> bude báseň </a:t>
            </a:r>
            <a:r>
              <a:rPr lang="cs-CZ" dirty="0" err="1" smtClean="0"/>
              <a:t>pojednávať</a:t>
            </a:r>
            <a:r>
              <a:rPr lang="cs-CZ" dirty="0" smtClean="0"/>
              <a:t> (</a:t>
            </a:r>
            <a:r>
              <a:rPr lang="cs-CZ" i="1" dirty="0" smtClean="0"/>
              <a:t>Kde </a:t>
            </a:r>
            <a:r>
              <a:rPr lang="cs-CZ" i="1" dirty="0" err="1" smtClean="0"/>
              <a:t>gazdiná</a:t>
            </a:r>
            <a:r>
              <a:rPr lang="cs-CZ" i="1" dirty="0" smtClean="0"/>
              <a:t> </a:t>
            </a:r>
            <a:r>
              <a:rPr lang="cs-CZ" i="1" dirty="0" err="1" smtClean="0"/>
              <a:t>korheľkyňa</a:t>
            </a:r>
            <a:r>
              <a:rPr lang="cs-CZ" i="1" dirty="0" smtClean="0"/>
              <a:t>, tam je prázdna </a:t>
            </a:r>
            <a:r>
              <a:rPr lang="cs-CZ" i="1" dirty="0" err="1" smtClean="0"/>
              <a:t>kuchyňa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prvé 4-</a:t>
            </a:r>
            <a:r>
              <a:rPr lang="cs-CZ" dirty="0" err="1" smtClean="0"/>
              <a:t>veršie</a:t>
            </a:r>
            <a:r>
              <a:rPr lang="cs-CZ" dirty="0" smtClean="0"/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prológ</a:t>
            </a:r>
            <a:r>
              <a:rPr lang="cs-CZ" dirty="0" smtClean="0"/>
              <a:t> (hl. </a:t>
            </a:r>
            <a:r>
              <a:rPr lang="cs-CZ" dirty="0" err="1" smtClean="0"/>
              <a:t>myšlienka</a:t>
            </a:r>
            <a:r>
              <a:rPr lang="cs-CZ" dirty="0" smtClean="0"/>
              <a:t> </a:t>
            </a:r>
            <a:r>
              <a:rPr lang="cs-CZ" dirty="0" err="1" smtClean="0"/>
              <a:t>básne</a:t>
            </a:r>
            <a:r>
              <a:rPr lang="cs-CZ" dirty="0" smtClean="0"/>
              <a:t>), </a:t>
            </a:r>
            <a:r>
              <a:rPr lang="cs-CZ" dirty="0" err="1" smtClean="0"/>
              <a:t>ďalšie</a:t>
            </a:r>
            <a:r>
              <a:rPr lang="cs-CZ" dirty="0" smtClean="0"/>
              <a:t> 4-</a:t>
            </a:r>
            <a:r>
              <a:rPr lang="cs-CZ" dirty="0" err="1" smtClean="0"/>
              <a:t>veršie</a:t>
            </a:r>
            <a:r>
              <a:rPr lang="cs-CZ" dirty="0" smtClean="0"/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jadro</a:t>
            </a:r>
            <a:r>
              <a:rPr lang="cs-CZ" dirty="0" smtClean="0"/>
              <a:t>, </a:t>
            </a:r>
            <a:r>
              <a:rPr lang="cs-CZ" dirty="0" err="1" smtClean="0"/>
              <a:t>posledné</a:t>
            </a:r>
            <a:r>
              <a:rPr lang="cs-CZ" dirty="0" smtClean="0"/>
              <a:t> 4-</a:t>
            </a:r>
            <a:r>
              <a:rPr lang="cs-CZ" dirty="0" err="1" smtClean="0"/>
              <a:t>veršie</a:t>
            </a:r>
            <a:r>
              <a:rPr lang="cs-CZ" dirty="0" smtClean="0"/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záver</a:t>
            </a:r>
            <a:r>
              <a:rPr lang="cs-CZ" dirty="0" smtClean="0"/>
              <a:t> (</a:t>
            </a:r>
            <a:r>
              <a:rPr lang="cs-CZ" b="1" dirty="0" smtClean="0"/>
              <a:t>pointa</a:t>
            </a:r>
            <a:r>
              <a:rPr lang="cs-CZ" dirty="0" smtClean="0"/>
              <a:t>) </a:t>
            </a:r>
            <a:endParaRPr lang="sk-SK" sz="3600" dirty="0" smtClean="0"/>
          </a:p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24128" y="188640"/>
            <a:ext cx="3178696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i="1" dirty="0" smtClean="0"/>
              <a:t>motto</a:t>
            </a:r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      prológ     </a:t>
            </a:r>
          </a:p>
          <a:p>
            <a:pPr>
              <a:buNone/>
            </a:pPr>
            <a:r>
              <a:rPr lang="sk-SK" b="1" i="1" dirty="0" smtClean="0"/>
              <a:t>   (hl. myšlienka)</a:t>
            </a:r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        jadro</a:t>
            </a:r>
          </a:p>
          <a:p>
            <a:pPr>
              <a:buNone/>
            </a:pPr>
            <a:endParaRPr lang="sk-SK" b="1" i="1" dirty="0" smtClean="0"/>
          </a:p>
          <a:p>
            <a:pPr>
              <a:buNone/>
            </a:pPr>
            <a:r>
              <a:rPr lang="sk-SK" b="1" i="1" dirty="0" smtClean="0"/>
              <a:t>     pointa (záver)</a:t>
            </a:r>
            <a:endParaRPr lang="sk-SK" b="1" i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60648"/>
            <a:ext cx="59766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Hle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člověk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opilý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sk-SK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žádnemu</a:t>
            </a:r>
            <a:r>
              <a:rPr kumimoji="0" lang="sk-SK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nemilý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Jestli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chceš, ako svedčí, opilstva varovať,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Tak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sobe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daj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opilého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človeka maľovať: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Nech bude neočesaný a sliny po brade,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Neumytý,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nespúsobný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válaný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všade.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Slabé nohy, mŕtvy jazyk a krvavé oči,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Vždycky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letíc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dolu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nosem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čo s nohú pokročí.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 hlave víno, v bruchu rozum, v údoch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žádnej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sily,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Tento nápis daj pod neho: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Hle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člověk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opilý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Tento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člověk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není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člověk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neb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rozum utratil,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Když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se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zbytečným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nápojem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v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hovado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obrátil.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jak spadne do kaluže, bude posteľ jeho, </a:t>
            </a:r>
            <a:b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 i svine tam líhajú z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obyčeje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sk-SK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svého</a:t>
            </a:r>
            <a:r>
              <a:rPr kumimoji="0" lang="sk-SK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Pravá zložená zátvorka 4"/>
          <p:cNvSpPr/>
          <p:nvPr/>
        </p:nvSpPr>
        <p:spPr>
          <a:xfrm>
            <a:off x="4860032" y="332656"/>
            <a:ext cx="720080" cy="36004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Pravá zložená zátvorka 5"/>
          <p:cNvSpPr/>
          <p:nvPr/>
        </p:nvSpPr>
        <p:spPr>
          <a:xfrm>
            <a:off x="5364088" y="980728"/>
            <a:ext cx="720080" cy="1152128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Pravá zložená zátvorka 6"/>
          <p:cNvSpPr/>
          <p:nvPr/>
        </p:nvSpPr>
        <p:spPr>
          <a:xfrm>
            <a:off x="5652120" y="2564904"/>
            <a:ext cx="720080" cy="1152128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Pravá zložená zátvorka 7"/>
          <p:cNvSpPr/>
          <p:nvPr/>
        </p:nvSpPr>
        <p:spPr>
          <a:xfrm>
            <a:off x="5292080" y="4005064"/>
            <a:ext cx="720080" cy="1152128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520" y="5445224"/>
            <a:ext cx="5040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dvanásťveršová strofa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verš je štrnásťslabičný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rým: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aabb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(združený)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slovakizovaná čeština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207</Words>
  <Application>Microsoft Office PowerPoint</Application>
  <PresentationFormat>Prezentácia na obrazovke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BAROKOVÁ LITERATÚRA</vt:lpstr>
      <vt:lpstr>Spoločenské predpoklady a charakteristika</vt:lpstr>
      <vt:lpstr>LITERATÚRA</vt:lpstr>
      <vt:lpstr>POÉZIA</vt:lpstr>
      <vt:lpstr>Snímka 5</vt:lpstr>
      <vt:lpstr>Snímka 6</vt:lpstr>
      <vt:lpstr>Snímka 7</vt:lpstr>
    </vt:vector>
  </TitlesOfParts>
  <Company>Zvolen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LITERATÚRA HUMANIZMU a RENESANCIE</dc:title>
  <dc:creator>Michal Dindeš</dc:creator>
  <cp:lastModifiedBy>eawynka</cp:lastModifiedBy>
  <cp:revision>66</cp:revision>
  <dcterms:created xsi:type="dcterms:W3CDTF">2011-01-19T18:22:55Z</dcterms:created>
  <dcterms:modified xsi:type="dcterms:W3CDTF">2015-11-10T16:23:22Z</dcterms:modified>
</cp:coreProperties>
</file>